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65.xml" ContentType="application/vnd.openxmlformats-officedocument.presentationml.slideLayout+xml"/>
  <Override PartName="/ppt/slideLayouts/slideLayout40.xml" ContentType="application/vnd.openxmlformats-officedocument.presentationml.slideLayout+xml"/>
  <Override PartName="/ppt/slideLayouts/slideLayout23.xml" ContentType="application/vnd.openxmlformats-officedocument.presentationml.slideLayout+xml"/>
  <Override PartName="/ppt/slideLayouts/slideLayout66.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24.xml" ContentType="application/vnd.openxmlformats-officedocument.presentationml.slideLayout+xml"/>
  <Override PartName="/ppt/slideLayouts/slideLayout67.xml" ContentType="application/vnd.openxmlformats-officedocument.presentationml.slideLayout+xml"/>
  <Override PartName="/ppt/slideLayouts/slideLayout33.xml" ContentType="application/vnd.openxmlformats-officedocument.presentationml.slideLayout+xml"/>
  <Override PartName="/ppt/slideLayouts/slideLayout50.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51.xml" ContentType="application/vnd.openxmlformats-officedocument.presentationml.slideLayout+xml"/>
  <Override PartName="/ppt/slideLayouts/slideLayout42.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45.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69.xml" ContentType="application/vnd.openxmlformats-officedocument.presentationml.slideLayout+xml"/>
  <Override PartName="/ppt/slideLayouts/slideLayout26.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30.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21.xml.rels" ContentType="application/vnd.openxmlformats-package.relationships+xml"/>
  <Override PartName="/ppt/slideLayouts/_rels/slideLayout64.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51.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50.xml.rels" ContentType="application/vnd.openxmlformats-package.relationships+xml"/>
  <Override PartName="/ppt/slideLayouts/_rels/slideLayout33.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4.xml.rels" ContentType="application/vnd.openxmlformats-package.relationships+xml"/>
  <Override PartName="/ppt/slideLayouts/_rels/slideLayout16.xml.rels" ContentType="application/vnd.openxmlformats-package.relationships+xml"/>
  <Override PartName="/ppt/slideLayouts/_rels/slideLayout59.xml.rels" ContentType="application/vnd.openxmlformats-package.relationships+xml"/>
  <Override PartName="/ppt/slideLayouts/_rels/slideLayout32.xml.rels" ContentType="application/vnd.openxmlformats-package.relationships+xml"/>
  <Override PartName="/ppt/slideLayouts/_rels/slideLayout40.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15.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47.xml.rels" ContentType="application/vnd.openxmlformats-package.relationships+xml"/>
  <Override PartName="/ppt/slideLayouts/_rels/slideLayout42.xml.rels" ContentType="application/vnd.openxmlformats-package.relationships+xml"/>
  <Override PartName="/ppt/slideLayouts/_rels/slideLayout72.xml.rels" ContentType="application/vnd.openxmlformats-package.relationships+xml"/>
  <Override PartName="/ppt/slideLayouts/_rels/slideLayout38.xml.rels" ContentType="application/vnd.openxmlformats-package.relationships+xml"/>
  <Override PartName="/ppt/slideLayouts/_rels/slideLayout71.xml.rels" ContentType="application/vnd.openxmlformats-package.relationships+xml"/>
  <Override PartName="/ppt/slideLayouts/_rels/slideLayout37.xml.rels" ContentType="application/vnd.openxmlformats-package.relationships+xml"/>
  <Override PartName="/ppt/slideLayouts/_rels/slideLayout70.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62.xml.rels" ContentType="application/vnd.openxmlformats-package.relationships+xml"/>
  <Override PartName="/ppt/slideLayouts/_rels/slideLayout28.xml.rels" ContentType="application/vnd.openxmlformats-package.relationships+xml"/>
  <Override PartName="/ppt/slideLayouts/_rels/slideLayout45.xml.rels" ContentType="application/vnd.openxmlformats-package.relationships+xml"/>
  <Override PartName="/ppt/slideLayouts/_rels/slideLayout61.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6.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25.xml.rels" ContentType="application/vnd.openxmlformats-package.relationships+xml"/>
  <Override PartName="/ppt/slideLayouts/_rels/slideLayout68.xml.rels" ContentType="application/vnd.openxmlformats-package.relationships+xml"/>
  <Override PartName="/ppt/slideLayouts/_rels/slideLayout5.xml.rels" ContentType="application/vnd.openxmlformats-package.relationships+xml"/>
  <Override PartName="/ppt/slideLayouts/_rels/slideLayout9.xml.rels" ContentType="application/vnd.openxmlformats-package.relationships+xml"/>
  <Override PartName="/ppt/slideLayouts/_rels/slideLayout29.xml.rels" ContentType="application/vnd.openxmlformats-package.relationships+xml"/>
  <Override PartName="/ppt/slideLayouts/_rels/slideLayout46.xml.rels" ContentType="application/vnd.openxmlformats-package.relationships+xml"/>
  <Override PartName="/ppt/slideLayouts/_rels/slideLayout7.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4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63.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media/image13.png" ContentType="image/png"/>
  <Override PartName="/ppt/media/image15.png" ContentType="image/png"/>
  <Override PartName="/ppt/media/image14.png" ContentType="image/png"/>
  <Override PartName="/ppt/media/image1.png" ContentType="image/png"/>
  <Override PartName="/ppt/media/image2.png" ContentType="image/png"/>
  <Override PartName="/ppt/media/image3.jpeg" ContentType="image/jpeg"/>
  <Override PartName="/ppt/media/image6.png" ContentType="image/png"/>
  <Override PartName="/ppt/media/image4.png" ContentType="image/png"/>
  <Override PartName="/ppt/media/image5.png" ContentType="image/png"/>
  <Override PartName="/ppt/media/image11.png" ContentType="image/png"/>
  <Override PartName="/ppt/media/image8.jpeg" ContentType="image/jpeg"/>
  <Override PartName="/ppt/media/image9.png" ContentType="image/png"/>
  <Override PartName="/ppt/media/image10.png" ContentType="image/png"/>
  <Override PartName="/ppt/media/image7.png" ContentType="image/png"/>
  <Override PartName="/ppt/media/image12.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33.xml" ContentType="application/vnd.openxmlformats-officedocument.presentationml.slide+xml"/>
  <Override PartName="/ppt/slides/slide76.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lang="en-US" sz="1300" spc="-1" strike="noStrike">
                <a:solidFill>
                  <a:srgbClr val="000000"/>
                </a:solidFill>
                <a:latin typeface="DejaVu Sans"/>
                <a:ea typeface="DejaVu Sans"/>
              </a:defRPr>
            </a:pPr>
            <a:r>
              <a:rPr b="0" lang="en-US" sz="1300" spc="-1" strike="noStrike">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47328197"/>
        <c:axId val="80795819"/>
      </c:barChart>
      <c:catAx>
        <c:axId val="47328197"/>
        <c:scaling>
          <c:orientation val="minMax"/>
        </c:scaling>
        <c:delete val="0"/>
        <c:axPos val="b"/>
        <c:title>
          <c:tx>
            <c:rich>
              <a:bodyPr rot="-540000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80795819"/>
        <c:crosses val="autoZero"/>
        <c:auto val="1"/>
        <c:lblAlgn val="ctr"/>
        <c:lblOffset val="100"/>
        <c:noMultiLvlLbl val="0"/>
      </c:catAx>
      <c:valAx>
        <c:axId val="80795819"/>
        <c:scaling>
          <c:orientation val="minMax"/>
        </c:scaling>
        <c:delete val="0"/>
        <c:axPos val="l"/>
        <c:title>
          <c:tx>
            <c:rich>
              <a:bodyPr rot="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47328197"/>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60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3489FBBE-6712-4433-A79D-F4E7DA318F7D}"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9920" cy="559800"/>
          </a:xfrm>
          <a:prstGeom prst="rect">
            <a:avLst/>
          </a:prstGeom>
          <a:ln w="0">
            <a:noFill/>
          </a:ln>
        </p:spPr>
      </p:pic>
      <p:pic>
        <p:nvPicPr>
          <p:cNvPr id="4" name="Grafik 2" descr=""/>
          <p:cNvPicPr/>
          <p:nvPr/>
        </p:nvPicPr>
        <p:blipFill>
          <a:blip r:embed="rId3"/>
          <a:stretch/>
        </p:blipFill>
        <p:spPr>
          <a:xfrm>
            <a:off x="7430400" y="134640"/>
            <a:ext cx="3695760" cy="511920"/>
          </a:xfrm>
          <a:prstGeom prst="rect">
            <a:avLst/>
          </a:prstGeom>
          <a:ln w="0">
            <a:noFill/>
          </a:ln>
        </p:spPr>
      </p:pic>
      <p:sp>
        <p:nvSpPr>
          <p:cNvPr id="5" name="CustomShape 4"/>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20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a:t>
            </a:r>
            <a:r>
              <a:rPr b="0" lang="de-DE" sz="1800" spc="-1" strike="noStrike">
                <a:solidFill>
                  <a:schemeClr val="dk1"/>
                </a:solidFill>
                <a:latin typeface="Arial"/>
              </a:rPr>
              <a:t>to edit </a:t>
            </a:r>
            <a:r>
              <a:rPr b="0" lang="de-DE" sz="1800" spc="-1" strike="noStrike">
                <a:solidFill>
                  <a:schemeClr val="dk1"/>
                </a:solidFill>
                <a:latin typeface="Arial"/>
              </a:rPr>
              <a:t>the </a:t>
            </a:r>
            <a:r>
              <a:rPr b="0" lang="de-DE" sz="1800" spc="-1" strike="noStrike">
                <a:solidFill>
                  <a:schemeClr val="dk1"/>
                </a:solidFill>
                <a:latin typeface="Arial"/>
              </a:rPr>
              <a:t>title </a:t>
            </a:r>
            <a:r>
              <a:rPr b="0" lang="de-DE" sz="1800" spc="-1" strike="noStrike">
                <a:solidFill>
                  <a:schemeClr val="dk1"/>
                </a:solidFill>
                <a:latin typeface="Arial"/>
              </a:rPr>
              <a:t>text </a:t>
            </a:r>
            <a:r>
              <a:rPr b="0" lang="de-DE" sz="1800" spc="-1" strike="noStrike">
                <a:solidFill>
                  <a:schemeClr val="dk1"/>
                </a:solidFill>
                <a:latin typeface="Arial"/>
              </a:rPr>
              <a:t>format</a:t>
            </a:r>
            <a:endParaRPr b="0" lang="de-DE" sz="1800" spc="-1" strike="noStrike">
              <a:solidFill>
                <a:schemeClr val="dk1"/>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380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9729167-99AD-4F77-8707-A3A6A244829D}"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1920" cy="541800"/>
          </a:xfrm>
          <a:prstGeom prst="rect">
            <a:avLst/>
          </a:prstGeom>
          <a:ln w="0">
            <a:noFill/>
          </a:ln>
        </p:spPr>
      </p:pic>
      <p:pic>
        <p:nvPicPr>
          <p:cNvPr id="50" name="Grafik 2" descr=""/>
          <p:cNvPicPr/>
          <p:nvPr/>
        </p:nvPicPr>
        <p:blipFill>
          <a:blip r:embed="rId3"/>
          <a:stretch/>
        </p:blipFill>
        <p:spPr>
          <a:xfrm>
            <a:off x="7430400" y="134640"/>
            <a:ext cx="3677760" cy="493920"/>
          </a:xfrm>
          <a:prstGeom prst="rect">
            <a:avLst/>
          </a:prstGeom>
          <a:ln w="0">
            <a:noFill/>
          </a:ln>
        </p:spPr>
      </p:pic>
      <p:sp>
        <p:nvSpPr>
          <p:cNvPr id="51" name="CustomShape 4"/>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380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0148B8F-4C5A-45AB-BC39-34ED49311360}"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53"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a:t>
            </a:r>
            <a:r>
              <a:rPr b="0" lang="de-DE" sz="1800" spc="-1" strike="noStrike">
                <a:solidFill>
                  <a:schemeClr val="dk1"/>
                </a:solidFill>
                <a:latin typeface="Arial"/>
              </a:rPr>
              <a:t>edit the </a:t>
            </a:r>
            <a:r>
              <a:rPr b="0" lang="de-DE" sz="1800" spc="-1" strike="noStrike">
                <a:solidFill>
                  <a:schemeClr val="dk1"/>
                </a:solidFill>
                <a:latin typeface="Arial"/>
              </a:rPr>
              <a:t>title text </a:t>
            </a:r>
            <a:r>
              <a:rPr b="0" lang="de-DE" sz="1800" spc="-1" strike="noStrike">
                <a:solidFill>
                  <a:schemeClr val="dk1"/>
                </a:solidFill>
                <a:latin typeface="Arial"/>
              </a:rPr>
              <a:t>format</a:t>
            </a:r>
            <a:endParaRPr b="0" lang="de-DE" sz="1800" spc="-1" strike="noStrike">
              <a:solidFill>
                <a:schemeClr val="dk1"/>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a:t>
            </a:r>
            <a:r>
              <a:rPr b="0" lang="de-DE" sz="1800" spc="-1" strike="noStrike">
                <a:solidFill>
                  <a:schemeClr val="dk1"/>
                </a:solidFill>
                <a:latin typeface="Arial"/>
              </a:rPr>
              <a:t>edit the </a:t>
            </a:r>
            <a:r>
              <a:rPr b="0" lang="de-DE" sz="1800" spc="-1" strike="noStrike">
                <a:solidFill>
                  <a:schemeClr val="dk1"/>
                </a:solidFill>
                <a:latin typeface="Arial"/>
              </a:rPr>
              <a:t>title text </a:t>
            </a:r>
            <a:r>
              <a:rPr b="0" lang="de-DE" sz="1800" spc="-1" strike="noStrike">
                <a:solidFill>
                  <a:schemeClr val="dk1"/>
                </a:solidFill>
                <a:latin typeface="Arial"/>
              </a:rPr>
              <a:t>format</a:t>
            </a:r>
            <a:endParaRPr b="0" lang="de-DE" sz="1800" spc="-1" strike="noStrike">
              <a:solidFill>
                <a:schemeClr val="dk1"/>
              </a:solidFill>
              <a:latin typeface="Arial"/>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27920" cy="6836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31" name="CustomShape 2"/>
          <p:cNvSpPr/>
          <p:nvPr/>
        </p:nvSpPr>
        <p:spPr>
          <a:xfrm>
            <a:off x="11438640" y="6453360"/>
            <a:ext cx="744840" cy="4006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375C0B5-D06E-4A05-BD4B-E59A35F49BB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 name="CustomShape 3"/>
          <p:cNvSpPr/>
          <p:nvPr/>
        </p:nvSpPr>
        <p:spPr>
          <a:xfrm>
            <a:off x="912240" y="1268280"/>
            <a:ext cx="9194760" cy="3481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133" name="Picture 19" descr="Logo_TUC_de_RGB"/>
          <p:cNvPicPr/>
          <p:nvPr/>
        </p:nvPicPr>
        <p:blipFill>
          <a:blip r:embed="rId2"/>
          <a:stretch/>
        </p:blipFill>
        <p:spPr>
          <a:xfrm>
            <a:off x="0" y="0"/>
            <a:ext cx="3038760" cy="548640"/>
          </a:xfrm>
          <a:prstGeom prst="rect">
            <a:avLst/>
          </a:prstGeom>
          <a:ln w="0">
            <a:noFill/>
          </a:ln>
        </p:spPr>
      </p:pic>
      <p:pic>
        <p:nvPicPr>
          <p:cNvPr id="134" name="Grafik 2" descr=""/>
          <p:cNvPicPr/>
          <p:nvPr/>
        </p:nvPicPr>
        <p:blipFill>
          <a:blip r:embed="rId3"/>
          <a:stretch/>
        </p:blipFill>
        <p:spPr>
          <a:xfrm>
            <a:off x="7430400" y="134640"/>
            <a:ext cx="3684600" cy="500760"/>
          </a:xfrm>
          <a:prstGeom prst="rect">
            <a:avLst/>
          </a:prstGeom>
          <a:ln w="0">
            <a:noFill/>
          </a:ln>
        </p:spPr>
      </p:pic>
      <p:sp>
        <p:nvSpPr>
          <p:cNvPr id="135" name="CustomShape 4"/>
          <p:cNvSpPr/>
          <p:nvPr/>
        </p:nvSpPr>
        <p:spPr>
          <a:xfrm>
            <a:off x="11444760" y="0"/>
            <a:ext cx="727920" cy="6836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36" name="CustomShape 5"/>
          <p:cNvSpPr/>
          <p:nvPr/>
        </p:nvSpPr>
        <p:spPr>
          <a:xfrm>
            <a:off x="11438640" y="6453360"/>
            <a:ext cx="744840" cy="4006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A0904D8-5C03-47E9-9BE3-9249AD8A2C9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a:t>
            </a:r>
            <a:r>
              <a:rPr b="0" lang="de-DE" sz="1800" spc="-1" strike="noStrike">
                <a:solidFill>
                  <a:schemeClr val="dk1"/>
                </a:solidFill>
                <a:latin typeface="Arial"/>
              </a:rPr>
              <a:t>edit the </a:t>
            </a:r>
            <a:r>
              <a:rPr b="0" lang="de-DE" sz="1800" spc="-1" strike="noStrike">
                <a:solidFill>
                  <a:schemeClr val="dk1"/>
                </a:solidFill>
                <a:latin typeface="Arial"/>
              </a:rPr>
              <a:t>title text </a:t>
            </a:r>
            <a:r>
              <a:rPr b="0" lang="de-DE" sz="1800" spc="-1" strike="noStrike">
                <a:solidFill>
                  <a:schemeClr val="dk1"/>
                </a:solidFill>
                <a:latin typeface="Arial"/>
              </a:rPr>
              <a:t>format</a:t>
            </a:r>
            <a:endParaRPr b="0" lang="de-DE" sz="1800" spc="-1" strike="noStrike">
              <a:solidFill>
                <a:schemeClr val="dk1"/>
              </a:solidFill>
              <a:latin typeface="Arial"/>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27920" cy="6836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44840" cy="4006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F3F2C3D-D726-41CD-8DAD-706E0CED4C2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8" name="CustomShape 3"/>
          <p:cNvSpPr/>
          <p:nvPr/>
        </p:nvSpPr>
        <p:spPr>
          <a:xfrm>
            <a:off x="912240" y="1268280"/>
            <a:ext cx="9194760" cy="3481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38760" cy="548640"/>
          </a:xfrm>
          <a:prstGeom prst="rect">
            <a:avLst/>
          </a:prstGeom>
          <a:ln w="0">
            <a:noFill/>
          </a:ln>
        </p:spPr>
      </p:pic>
      <p:pic>
        <p:nvPicPr>
          <p:cNvPr id="180" name="Grafik 2" descr=""/>
          <p:cNvPicPr/>
          <p:nvPr/>
        </p:nvPicPr>
        <p:blipFill>
          <a:blip r:embed="rId3"/>
          <a:stretch/>
        </p:blipFill>
        <p:spPr>
          <a:xfrm>
            <a:off x="7430400" y="134640"/>
            <a:ext cx="3684600" cy="500760"/>
          </a:xfrm>
          <a:prstGeom prst="rect">
            <a:avLst/>
          </a:prstGeom>
          <a:ln w="0">
            <a:noFill/>
          </a:ln>
        </p:spPr>
      </p:pic>
      <p:sp>
        <p:nvSpPr>
          <p:cNvPr id="181" name="CustomShape 4"/>
          <p:cNvSpPr/>
          <p:nvPr/>
        </p:nvSpPr>
        <p:spPr>
          <a:xfrm>
            <a:off x="11444760" y="0"/>
            <a:ext cx="727920" cy="6836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44840" cy="4006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25B719A-D539-4002-A44E-7BD5B6F630C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3"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a:t>
            </a:r>
            <a:r>
              <a:rPr b="0" lang="de-DE" sz="1800" spc="-1" strike="noStrike">
                <a:solidFill>
                  <a:schemeClr val="dk1"/>
                </a:solidFill>
                <a:latin typeface="Arial"/>
              </a:rPr>
              <a:t>to edit </a:t>
            </a:r>
            <a:r>
              <a:rPr b="0" lang="de-DE" sz="1800" spc="-1" strike="noStrike">
                <a:solidFill>
                  <a:schemeClr val="dk1"/>
                </a:solidFill>
                <a:latin typeface="Arial"/>
              </a:rPr>
              <a:t>the </a:t>
            </a:r>
            <a:r>
              <a:rPr b="0" lang="de-DE" sz="1800" spc="-1" strike="noStrike">
                <a:solidFill>
                  <a:schemeClr val="dk1"/>
                </a:solidFill>
                <a:latin typeface="Arial"/>
              </a:rPr>
              <a:t>title </a:t>
            </a:r>
            <a:r>
              <a:rPr b="0" lang="de-DE" sz="1800" spc="-1" strike="noStrike">
                <a:solidFill>
                  <a:schemeClr val="dk1"/>
                </a:solidFill>
                <a:latin typeface="Arial"/>
              </a:rPr>
              <a:t>text </a:t>
            </a:r>
            <a:r>
              <a:rPr b="0" lang="de-DE" sz="1800" spc="-1" strike="noStrike">
                <a:solidFill>
                  <a:schemeClr val="dk1"/>
                </a:solidFill>
                <a:latin typeface="Arial"/>
              </a:rPr>
              <a:t>forma</a:t>
            </a:r>
            <a:r>
              <a:rPr b="0" lang="de-DE" sz="1800" spc="-1" strike="noStrike">
                <a:solidFill>
                  <a:schemeClr val="dk1"/>
                </a:solidFill>
                <a:latin typeface="Arial"/>
              </a:rPr>
              <a:t>t</a:t>
            </a:r>
            <a:endParaRPr b="0" lang="de-DE" sz="1800" spc="-1" strike="noStrike">
              <a:solidFill>
                <a:schemeClr val="dk1"/>
              </a:solidFill>
              <a:latin typeface="Arial"/>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2" name="CustomShape 1"/>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223" name="CustomShape 2"/>
          <p:cNvSpPr/>
          <p:nvPr/>
        </p:nvSpPr>
        <p:spPr>
          <a:xfrm>
            <a:off x="11438640" y="6453360"/>
            <a:ext cx="7380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57ECC0C-BA7D-485A-ACCF-C9209BC1552A}"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24" name="CustomShape 3"/>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225" name="Picture 19" descr="Logo_TUC_de_RGB"/>
          <p:cNvPicPr/>
          <p:nvPr/>
        </p:nvPicPr>
        <p:blipFill>
          <a:blip r:embed="rId2"/>
          <a:stretch/>
        </p:blipFill>
        <p:spPr>
          <a:xfrm>
            <a:off x="0" y="0"/>
            <a:ext cx="3031920" cy="541800"/>
          </a:xfrm>
          <a:prstGeom prst="rect">
            <a:avLst/>
          </a:prstGeom>
          <a:ln w="0">
            <a:noFill/>
          </a:ln>
        </p:spPr>
      </p:pic>
      <p:pic>
        <p:nvPicPr>
          <p:cNvPr id="226" name="Grafik 2" descr=""/>
          <p:cNvPicPr/>
          <p:nvPr/>
        </p:nvPicPr>
        <p:blipFill>
          <a:blip r:embed="rId3"/>
          <a:stretch/>
        </p:blipFill>
        <p:spPr>
          <a:xfrm>
            <a:off x="7430400" y="134640"/>
            <a:ext cx="3677760" cy="493920"/>
          </a:xfrm>
          <a:prstGeom prst="rect">
            <a:avLst/>
          </a:prstGeom>
          <a:ln w="0">
            <a:noFill/>
          </a:ln>
        </p:spPr>
      </p:pic>
      <p:sp>
        <p:nvSpPr>
          <p:cNvPr id="227" name="CustomShape 4"/>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
        <p:nvSpPr>
          <p:cNvPr id="228" name="CustomShape 5"/>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229"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2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23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1.xml"/><Relationship Id="rId3"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7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5.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nexus.openlca.org/databases" TargetMode="External"/><Relationship Id="rId4" Type="http://schemas.openxmlformats.org/officeDocument/2006/relationships/hyperlink" Target="https://sync.academiccloud.de/index.php/s/0tNJXe2Kqc7Scg4" TargetMode="External"/><Relationship Id="rId5" Type="http://schemas.openxmlformats.org/officeDocument/2006/relationships/hyperlink" Target="https://www.youtube.com/watch?v=kEosW6PceVg" TargetMode="External"/><Relationship Id="rId6" Type="http://schemas.openxmlformats.org/officeDocument/2006/relationships/hyperlink" Target="https://github.com/ETCE-LAB/teaching-material/tree/master/The-Limits-to-Growth" TargetMode="External"/><Relationship Id="rId7" Type="http://schemas.openxmlformats.org/officeDocument/2006/relationships/slideLayout" Target="../slideLayouts/slideLayout61.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76"/>
          <p:cNvSpPr/>
          <p:nvPr/>
        </p:nvSpPr>
        <p:spPr>
          <a:xfrm>
            <a:off x="527400" y="1412640"/>
            <a:ext cx="10359000" cy="1145520"/>
          </a:xfrm>
          <a:prstGeom prst="rect">
            <a:avLst/>
          </a:prstGeom>
          <a:noFill/>
          <a:ln w="0">
            <a:noFill/>
          </a:ln>
        </p:spPr>
        <p:style>
          <a:lnRef idx="0"/>
          <a:fillRef idx="0"/>
          <a:effectRef idx="0"/>
          <a:fontRef idx="minor"/>
        </p:style>
        <p:txBody>
          <a:bodyPr lIns="90000" rIns="90000" tIns="45000" bIns="45000" anchor="b">
            <a:noAutofit/>
          </a:bodyPr>
          <a:p>
            <a:pPr algn="ctr" defTabSz="914400">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solidFill>
                <a:srgbClr val="000000"/>
              </a:solidFill>
              <a:latin typeface="Arial"/>
            </a:endParaRPr>
          </a:p>
        </p:txBody>
      </p:sp>
      <p:sp>
        <p:nvSpPr>
          <p:cNvPr id="269" name="CustomShape 177"/>
          <p:cNvSpPr/>
          <p:nvPr/>
        </p:nvSpPr>
        <p:spPr>
          <a:xfrm>
            <a:off x="527400" y="2852640"/>
            <a:ext cx="10359000" cy="23662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Lecture 6: </a:t>
            </a:r>
            <a:r>
              <a:rPr b="1" lang="de-DE" sz="2400" spc="-1" strike="noStrike">
                <a:solidFill>
                  <a:srgbClr val="000000"/>
                </a:solidFill>
                <a:latin typeface="DejaVu Sans"/>
                <a:ea typeface="DejaVu Sans"/>
              </a:rPr>
              <a:t>Life Cycle Assessment </a:t>
            </a:r>
            <a:endParaRPr b="0" lang="en-US" sz="2400" spc="-1" strike="noStrike">
              <a:solidFill>
                <a:srgbClr val="000000"/>
              </a:solidFill>
              <a:latin typeface="Arial"/>
            </a:endParaRPr>
          </a:p>
          <a:p>
            <a:pPr algn="ctr" defTabSz="914400">
              <a:lnSpc>
                <a:spcPct val="100000"/>
              </a:lnSpc>
              <a:spcBef>
                <a:spcPts val="241"/>
              </a:spcBef>
              <a:tabLst>
                <a:tab algn="l" pos="0"/>
              </a:tabLst>
            </a:pPr>
            <a:endParaRPr b="0" lang="en-US" sz="24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M.Sc. </a:t>
            </a:r>
            <a:r>
              <a:rPr b="0" lang="de-DE" sz="1600" spc="-1" strike="noStrike">
                <a:solidFill>
                  <a:srgbClr val="000000"/>
                </a:solidFill>
                <a:latin typeface="DejaVu Sans"/>
                <a:ea typeface="DejaVu Sans"/>
              </a:rPr>
              <a:t>Anant Sujatanagarjuna</a:t>
            </a:r>
            <a:br>
              <a:rPr sz="1600"/>
            </a:br>
            <a:r>
              <a:rPr b="0" lang="en-US" sz="1600" spc="-1" strike="noStrike">
                <a:solidFill>
                  <a:srgbClr val="000000"/>
                </a:solidFill>
                <a:latin typeface="DejaVu Sans"/>
                <a:ea typeface="DejaVu Sans"/>
              </a:rPr>
              <a:t>M.A. Theresa Sommer</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97"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98"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ISO 14040 &amp; ISO 14044</a:t>
            </a:r>
            <a:endParaRPr b="0" lang="en-US" sz="2200" spc="-1" strike="noStrike">
              <a:solidFill>
                <a:srgbClr val="000000"/>
              </a:solidFill>
              <a:latin typeface="Arial"/>
            </a:endParaRPr>
          </a:p>
        </p:txBody>
      </p:sp>
      <p:sp>
        <p:nvSpPr>
          <p:cNvPr id="299" name="CustomShape 4"/>
          <p:cNvSpPr/>
          <p:nvPr/>
        </p:nvSpPr>
        <p:spPr>
          <a:xfrm>
            <a:off x="274320" y="6219360"/>
            <a:ext cx="106862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00"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01" name="CustomShape 175"/>
          <p:cNvSpPr/>
          <p:nvPr/>
        </p:nvSpPr>
        <p:spPr>
          <a:xfrm>
            <a:off x="10228680" y="7520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303" name="CustomShape 2"/>
          <p:cNvSpPr/>
          <p:nvPr/>
        </p:nvSpPr>
        <p:spPr>
          <a:xfrm>
            <a:off x="335520" y="1268280"/>
            <a:ext cx="53650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304"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Commission Report </a:t>
            </a:r>
            <a:endParaRPr b="0" lang="en-US" sz="2200" spc="-1" strike="noStrike">
              <a:solidFill>
                <a:srgbClr val="000000"/>
              </a:solidFill>
              <a:latin typeface="Arial"/>
            </a:endParaRPr>
          </a:p>
        </p:txBody>
      </p:sp>
      <p:sp>
        <p:nvSpPr>
          <p:cNvPr id="305"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06" name="Grafik 305" descr=""/>
          <p:cNvPicPr/>
          <p:nvPr/>
        </p:nvPicPr>
        <p:blipFill>
          <a:blip r:embed="rId2"/>
          <a:stretch/>
        </p:blipFill>
        <p:spPr>
          <a:xfrm>
            <a:off x="5378400" y="1312200"/>
            <a:ext cx="5994000" cy="479016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pic>
        <p:nvPicPr>
          <p:cNvPr id="308" name="Grafik 307" descr=""/>
          <p:cNvPicPr/>
          <p:nvPr/>
        </p:nvPicPr>
        <p:blipFill>
          <a:blip r:embed="rId1"/>
          <a:stretch/>
        </p:blipFill>
        <p:spPr>
          <a:xfrm>
            <a:off x="4476960" y="1719360"/>
            <a:ext cx="3223800" cy="3404880"/>
          </a:xfrm>
          <a:prstGeom prst="rect">
            <a:avLst/>
          </a:prstGeom>
          <a:ln w="0">
            <a:noFill/>
          </a:ln>
        </p:spPr>
      </p:pic>
      <p:sp>
        <p:nvSpPr>
          <p:cNvPr id="309" name="CustomShape 2"/>
          <p:cNvSpPr/>
          <p:nvPr/>
        </p:nvSpPr>
        <p:spPr>
          <a:xfrm>
            <a:off x="3200400" y="3200400"/>
            <a:ext cx="112860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t>
            </a:r>
            <a:endParaRPr b="0" lang="en-US" sz="1800" spc="-1" strike="noStrike">
              <a:solidFill>
                <a:srgbClr val="000000"/>
              </a:solidFill>
              <a:latin typeface="Arial"/>
            </a:endParaRPr>
          </a:p>
        </p:txBody>
      </p:sp>
      <p:sp>
        <p:nvSpPr>
          <p:cNvPr id="310" name="CustomShape 3"/>
          <p:cNvSpPr/>
          <p:nvPr/>
        </p:nvSpPr>
        <p:spPr>
          <a:xfrm>
            <a:off x="3200760" y="4640400"/>
            <a:ext cx="112860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a:t>
            </a:r>
            <a:endParaRPr b="0" lang="en-US" sz="1800" spc="-1" strike="noStrike">
              <a:solidFill>
                <a:srgbClr val="000000"/>
              </a:solidFill>
              <a:latin typeface="Arial"/>
            </a:endParaRPr>
          </a:p>
        </p:txBody>
      </p:sp>
      <p:sp>
        <p:nvSpPr>
          <p:cNvPr id="311" name="CustomShape 4"/>
          <p:cNvSpPr/>
          <p:nvPr/>
        </p:nvSpPr>
        <p:spPr>
          <a:xfrm>
            <a:off x="274320" y="6219360"/>
            <a:ext cx="7764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2" name="CustomShape 16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four main stages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Goal and scope definition</a:t>
            </a:r>
            <a:endParaRPr b="0" lang="en-US" sz="3000" spc="-1" strike="noStrike">
              <a:solidFill>
                <a:srgbClr val="000000"/>
              </a:solidFill>
              <a:latin typeface="Arial"/>
            </a:endParaRPr>
          </a:p>
        </p:txBody>
      </p:sp>
      <p:sp>
        <p:nvSpPr>
          <p:cNvPr id="314"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16" name="CustomShape 2"/>
          <p:cNvSpPr/>
          <p:nvPr/>
        </p:nvSpPr>
        <p:spPr>
          <a:xfrm>
            <a:off x="335520" y="1268280"/>
            <a:ext cx="106300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solidFill>
                <a:srgbClr val="000000"/>
              </a:solidFill>
              <a:latin typeface="Arial"/>
            </a:endParaRPr>
          </a:p>
        </p:txBody>
      </p:sp>
      <p:sp>
        <p:nvSpPr>
          <p:cNvPr id="317" name="CustomShape 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318" name="CustomShape 5"/>
          <p:cNvSpPr/>
          <p:nvPr/>
        </p:nvSpPr>
        <p:spPr>
          <a:xfrm>
            <a:off x="274320" y="6399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9" name="CustomShape 6"/>
          <p:cNvSpPr/>
          <p:nvPr/>
        </p:nvSpPr>
        <p:spPr>
          <a:xfrm>
            <a:off x="274320" y="614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37"/>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1" name="CustomShape 39"/>
          <p:cNvSpPr/>
          <p:nvPr/>
        </p:nvSpPr>
        <p:spPr>
          <a:xfrm>
            <a:off x="457200" y="1268280"/>
            <a:ext cx="1054620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US" sz="1800" spc="-1" strike="noStrike">
              <a:solidFill>
                <a:srgbClr val="000000"/>
              </a:solidFill>
              <a:latin typeface="Arial"/>
            </a:endParaRPr>
          </a:p>
        </p:txBody>
      </p:sp>
      <p:sp>
        <p:nvSpPr>
          <p:cNvPr id="322" name="CustomShape 4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323" name="CustomShape 41"/>
          <p:cNvSpPr/>
          <p:nvPr/>
        </p:nvSpPr>
        <p:spPr>
          <a:xfrm>
            <a:off x="274320" y="6399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24" name="CustomShape 42"/>
          <p:cNvSpPr/>
          <p:nvPr/>
        </p:nvSpPr>
        <p:spPr>
          <a:xfrm>
            <a:off x="274320" y="614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6" name="CustomShape 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27"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28" name="CustomShape 6"/>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3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30" name="CustomShape 4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31" name="CustomShape 4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32" name="CustomShape 47"/>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33" name="CustomShape 46"/>
          <p:cNvSpPr/>
          <p:nvPr/>
        </p:nvSpPr>
        <p:spPr>
          <a:xfrm>
            <a:off x="6419520" y="2286000"/>
            <a:ext cx="363240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34" name="Gerader Verbinder 333"/>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45"/>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36" name="CustomShape 48"/>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37" name="CustomShape 4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38" name="CustomShape 50"/>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39" name="Gerader Verbinder 338"/>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40" name="CustomShape 52"/>
          <p:cNvSpPr/>
          <p:nvPr/>
        </p:nvSpPr>
        <p:spPr>
          <a:xfrm>
            <a:off x="6400800" y="4012560"/>
            <a:ext cx="3651120" cy="19245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US" sz="1800" spc="-1" strike="noStrike">
              <a:solidFill>
                <a:srgbClr val="000000"/>
              </a:solidFill>
              <a:latin typeface="Arial"/>
            </a:endParaRPr>
          </a:p>
          <a:p>
            <a:pPr algn="ctr" defTabSz="914400">
              <a:lnSpc>
                <a:spcPct val="100000"/>
              </a:lnSpc>
            </a:pPr>
            <a:r>
              <a:rPr b="0" lang="en-US" sz="1800" spc="-1" strike="noStrike">
                <a:solidFill>
                  <a:srgbClr val="000000"/>
                </a:solidFill>
                <a:latin typeface="DejaVu Sans"/>
                <a:ea typeface="DejaVu Sans"/>
              </a:rPr>
              <a:t>the functional unit</a:t>
            </a:r>
            <a:endParaRPr b="0" lang="en-US" sz="1800" spc="-1" strike="noStrike">
              <a:solidFill>
                <a:srgbClr val="000000"/>
              </a:solidFill>
              <a:latin typeface="Arial"/>
            </a:endParaRPr>
          </a:p>
        </p:txBody>
      </p:sp>
      <p:sp>
        <p:nvSpPr>
          <p:cNvPr id="341" name="Gerader Verbinder 340"/>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42" name="CustomShape 59"/>
          <p:cNvSpPr/>
          <p:nvPr/>
        </p:nvSpPr>
        <p:spPr>
          <a:xfrm>
            <a:off x="6419880" y="228636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6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44" name="CustomShape 6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45" name="CustomShape 68"/>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46" name="CustomShape 69"/>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47" name="Gerader Verbinder 346"/>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48" name="CustomShape 70"/>
          <p:cNvSpPr/>
          <p:nvPr/>
        </p:nvSpPr>
        <p:spPr>
          <a:xfrm>
            <a:off x="6400800" y="4012560"/>
            <a:ext cx="3651120" cy="19245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US" sz="1800" spc="-1" strike="noStrike">
              <a:solidFill>
                <a:srgbClr val="000000"/>
              </a:solidFill>
              <a:latin typeface="Arial"/>
            </a:endParaRPr>
          </a:p>
        </p:txBody>
      </p:sp>
      <p:sp>
        <p:nvSpPr>
          <p:cNvPr id="349" name="Gerader Verbinder 348"/>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50" name="CustomShape 71"/>
          <p:cNvSpPr/>
          <p:nvPr/>
        </p:nvSpPr>
        <p:spPr>
          <a:xfrm>
            <a:off x="6419880" y="228636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271" name="CustomShape 2"/>
          <p:cNvSpPr/>
          <p:nvPr/>
        </p:nvSpPr>
        <p:spPr>
          <a:xfrm>
            <a:off x="335520" y="1268280"/>
            <a:ext cx="10725120" cy="50126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195120" indent="-1814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195120" indent="-1814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52" name="CustomShape 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353"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54" name="CustomShape 4"/>
          <p:cNvSpPr/>
          <p:nvPr/>
        </p:nvSpPr>
        <p:spPr>
          <a:xfrm>
            <a:off x="6095520" y="1268280"/>
            <a:ext cx="4907880" cy="501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solidFill>
                <a:srgbClr val="000000"/>
              </a:solidFill>
              <a:latin typeface="Arial"/>
            </a:endParaRPr>
          </a:p>
        </p:txBody>
      </p:sp>
      <p:graphicFrame>
        <p:nvGraphicFramePr>
          <p:cNvPr id="355"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defTabSz="914400">
                        <a:lnSpc>
                          <a:spcPct val="100000"/>
                        </a:lnSpc>
                      </a:pPr>
                      <a:r>
                        <a:rPr b="1" lang="en-US" sz="900" spc="-1" strike="noStrike">
                          <a:solidFill>
                            <a:srgbClr val="000000"/>
                          </a:solidFill>
                          <a:latin typeface="DejaVu Sans"/>
                          <a:ea typeface="DejaVu Sans"/>
                        </a:rPr>
                        <a:t>Body Type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Passenger Car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Van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Rigid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Artic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Urban bus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Coach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defTabSz="914400">
                        <a:lnSpc>
                          <a:spcPct val="100000"/>
                        </a:lnSpc>
                      </a:pPr>
                      <a:r>
                        <a:rPr b="1" lang="en-US" sz="800" spc="-1" strike="noStrike">
                          <a:solidFill>
                            <a:srgbClr val="000000"/>
                          </a:solidFill>
                          <a:latin typeface="DejaVu Sans"/>
                          <a:ea typeface="DejaVu Sans"/>
                        </a:rPr>
                        <a:t>Default reference flow</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356"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7" name="CustomShape 7"/>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CustomShape 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59" name="CustomShape 1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60" name="CustomShape 11"/>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p:txBody>
      </p:sp>
      <p:pic>
        <p:nvPicPr>
          <p:cNvPr id="361" name="Grafik 360" descr=""/>
          <p:cNvPicPr/>
          <p:nvPr/>
        </p:nvPicPr>
        <p:blipFill>
          <a:blip r:embed="rId1"/>
          <a:srcRect l="1222" t="7792" r="6970" b="43639"/>
          <a:stretch/>
        </p:blipFill>
        <p:spPr>
          <a:xfrm>
            <a:off x="7543800" y="1143360"/>
            <a:ext cx="2966760" cy="2280960"/>
          </a:xfrm>
          <a:prstGeom prst="rect">
            <a:avLst/>
          </a:prstGeom>
          <a:ln w="0">
            <a:noFill/>
          </a:ln>
        </p:spPr>
      </p:pic>
      <p:sp>
        <p:nvSpPr>
          <p:cNvPr id="362" name="CustomShape 12"/>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63" name="Grafik 362" descr=""/>
          <p:cNvPicPr/>
          <p:nvPr/>
        </p:nvPicPr>
        <p:blipFill>
          <a:blip r:embed="rId3"/>
          <a:stretch/>
        </p:blipFill>
        <p:spPr>
          <a:xfrm>
            <a:off x="7940520" y="3657960"/>
            <a:ext cx="2341800" cy="2829600"/>
          </a:xfrm>
          <a:prstGeom prst="rect">
            <a:avLst/>
          </a:prstGeom>
          <a:ln w="0">
            <a:noFill/>
          </a:ln>
        </p:spPr>
      </p:pic>
      <p:sp>
        <p:nvSpPr>
          <p:cNvPr id="364" name="CustomShape 166"/>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8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66" name="CustomShape 86"/>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p:txBody>
      </p:sp>
      <p:pic>
        <p:nvPicPr>
          <p:cNvPr id="367" name="Grafik 366" descr=""/>
          <p:cNvPicPr/>
          <p:nvPr/>
        </p:nvPicPr>
        <p:blipFill>
          <a:blip r:embed="rId1"/>
          <a:srcRect l="1222" t="7792" r="6970" b="43639"/>
          <a:stretch/>
        </p:blipFill>
        <p:spPr>
          <a:xfrm>
            <a:off x="7543800" y="1143360"/>
            <a:ext cx="2966760" cy="2280960"/>
          </a:xfrm>
          <a:prstGeom prst="rect">
            <a:avLst/>
          </a:prstGeom>
          <a:ln w="0">
            <a:noFill/>
          </a:ln>
        </p:spPr>
      </p:pic>
      <p:sp>
        <p:nvSpPr>
          <p:cNvPr id="368" name="CustomShape 87"/>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69" name="Grafik 368" descr=""/>
          <p:cNvPicPr/>
          <p:nvPr/>
        </p:nvPicPr>
        <p:blipFill>
          <a:blip r:embed="rId3"/>
          <a:stretch/>
        </p:blipFill>
        <p:spPr>
          <a:xfrm>
            <a:off x="7940520" y="3657960"/>
            <a:ext cx="2341800" cy="2829600"/>
          </a:xfrm>
          <a:prstGeom prst="rect">
            <a:avLst/>
          </a:prstGeom>
          <a:ln w="0">
            <a:noFill/>
          </a:ln>
        </p:spPr>
      </p:pic>
      <p:sp>
        <p:nvSpPr>
          <p:cNvPr id="370" name="CustomShape 167"/>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371" name="CustomShape 8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8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73" name="CustomShape 90"/>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p:txBody>
      </p:sp>
      <p:pic>
        <p:nvPicPr>
          <p:cNvPr id="374" name="Grafik 373" descr=""/>
          <p:cNvPicPr/>
          <p:nvPr/>
        </p:nvPicPr>
        <p:blipFill>
          <a:blip r:embed="rId1"/>
          <a:srcRect l="1222" t="7792" r="6970" b="43639"/>
          <a:stretch/>
        </p:blipFill>
        <p:spPr>
          <a:xfrm>
            <a:off x="7543800" y="1143360"/>
            <a:ext cx="2966760" cy="2280960"/>
          </a:xfrm>
          <a:prstGeom prst="rect">
            <a:avLst/>
          </a:prstGeom>
          <a:ln w="0">
            <a:noFill/>
          </a:ln>
        </p:spPr>
      </p:pic>
      <p:sp>
        <p:nvSpPr>
          <p:cNvPr id="375" name="CustomShape 91"/>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76" name="Grafik 375" descr=""/>
          <p:cNvPicPr/>
          <p:nvPr/>
        </p:nvPicPr>
        <p:blipFill>
          <a:blip r:embed="rId3"/>
          <a:stretch/>
        </p:blipFill>
        <p:spPr>
          <a:xfrm>
            <a:off x="7940520" y="3657960"/>
            <a:ext cx="2341800" cy="2829600"/>
          </a:xfrm>
          <a:prstGeom prst="rect">
            <a:avLst/>
          </a:prstGeom>
          <a:ln w="0">
            <a:noFill/>
          </a:ln>
        </p:spPr>
      </p:pic>
      <p:sp>
        <p:nvSpPr>
          <p:cNvPr id="377" name="CustomShape 168"/>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378" name="CustomShape 8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9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80" name="CustomShape 94"/>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some fruiting cycles: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Substrate is discarded/composted.</a:t>
            </a:r>
            <a:endParaRPr b="0" lang="en-US" sz="1800" spc="-1" strike="noStrike">
              <a:solidFill>
                <a:srgbClr val="000000"/>
              </a:solidFill>
              <a:latin typeface="Arial"/>
            </a:endParaRPr>
          </a:p>
        </p:txBody>
      </p:sp>
      <p:pic>
        <p:nvPicPr>
          <p:cNvPr id="381" name="Grafik 380" descr=""/>
          <p:cNvPicPr/>
          <p:nvPr/>
        </p:nvPicPr>
        <p:blipFill>
          <a:blip r:embed="rId1"/>
          <a:srcRect l="1222" t="7792" r="6970" b="43639"/>
          <a:stretch/>
        </p:blipFill>
        <p:spPr>
          <a:xfrm>
            <a:off x="7543800" y="1143360"/>
            <a:ext cx="2966760" cy="2280960"/>
          </a:xfrm>
          <a:prstGeom prst="rect">
            <a:avLst/>
          </a:prstGeom>
          <a:ln w="0">
            <a:noFill/>
          </a:ln>
        </p:spPr>
      </p:pic>
      <p:sp>
        <p:nvSpPr>
          <p:cNvPr id="382" name="CustomShape 95"/>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83" name="Grafik 382" descr=""/>
          <p:cNvPicPr/>
          <p:nvPr/>
        </p:nvPicPr>
        <p:blipFill>
          <a:blip r:embed="rId3"/>
          <a:stretch/>
        </p:blipFill>
        <p:spPr>
          <a:xfrm>
            <a:off x="7940520" y="3657960"/>
            <a:ext cx="2341800" cy="2829600"/>
          </a:xfrm>
          <a:prstGeom prst="rect">
            <a:avLst/>
          </a:prstGeom>
          <a:ln w="0">
            <a:noFill/>
          </a:ln>
        </p:spPr>
      </p:pic>
      <p:sp>
        <p:nvSpPr>
          <p:cNvPr id="384" name="CustomShape 169"/>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385" name="CustomShape 9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CustomShape 9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87" name="CustomShape 98"/>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p:txBody>
      </p:sp>
      <p:pic>
        <p:nvPicPr>
          <p:cNvPr id="388" name="Grafik 387" descr=""/>
          <p:cNvPicPr/>
          <p:nvPr/>
        </p:nvPicPr>
        <p:blipFill>
          <a:blip r:embed="rId1"/>
          <a:srcRect l="1222" t="7792" r="6970" b="43639"/>
          <a:stretch/>
        </p:blipFill>
        <p:spPr>
          <a:xfrm>
            <a:off x="7543800" y="1143360"/>
            <a:ext cx="2966760" cy="2280960"/>
          </a:xfrm>
          <a:prstGeom prst="rect">
            <a:avLst/>
          </a:prstGeom>
          <a:ln w="0">
            <a:noFill/>
          </a:ln>
        </p:spPr>
      </p:pic>
      <p:sp>
        <p:nvSpPr>
          <p:cNvPr id="389" name="CustomShape 99"/>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90" name="Grafik 389" descr=""/>
          <p:cNvPicPr/>
          <p:nvPr/>
        </p:nvPicPr>
        <p:blipFill>
          <a:blip r:embed="rId3"/>
          <a:stretch/>
        </p:blipFill>
        <p:spPr>
          <a:xfrm>
            <a:off x="7940520" y="3657960"/>
            <a:ext cx="2341800" cy="2829600"/>
          </a:xfrm>
          <a:prstGeom prst="rect">
            <a:avLst/>
          </a:prstGeom>
          <a:ln w="0">
            <a:noFill/>
          </a:ln>
        </p:spPr>
      </p:pic>
      <p:sp>
        <p:nvSpPr>
          <p:cNvPr id="391" name="CustomShape 170"/>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392" name="CustomShape 9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0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94" name="CustomShape 102"/>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permanent; basically made by cutting through the bags → Cannot be reused</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Single-use only.</a:t>
            </a:r>
            <a:endParaRPr b="0" lang="en-US" sz="1800" spc="-1" strike="noStrike">
              <a:solidFill>
                <a:srgbClr val="000000"/>
              </a:solidFill>
              <a:latin typeface="Arial"/>
            </a:endParaRPr>
          </a:p>
        </p:txBody>
      </p:sp>
      <p:pic>
        <p:nvPicPr>
          <p:cNvPr id="395" name="Grafik 394" descr=""/>
          <p:cNvPicPr/>
          <p:nvPr/>
        </p:nvPicPr>
        <p:blipFill>
          <a:blip r:embed="rId1"/>
          <a:srcRect l="1222" t="7792" r="6970" b="43639"/>
          <a:stretch/>
        </p:blipFill>
        <p:spPr>
          <a:xfrm>
            <a:off x="7543800" y="1143360"/>
            <a:ext cx="2966760" cy="2280960"/>
          </a:xfrm>
          <a:prstGeom prst="rect">
            <a:avLst/>
          </a:prstGeom>
          <a:ln w="0">
            <a:noFill/>
          </a:ln>
        </p:spPr>
      </p:pic>
      <p:sp>
        <p:nvSpPr>
          <p:cNvPr id="396" name="CustomShape 10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97" name="Grafik 396" descr=""/>
          <p:cNvPicPr/>
          <p:nvPr/>
        </p:nvPicPr>
        <p:blipFill>
          <a:blip r:embed="rId3"/>
          <a:stretch/>
        </p:blipFill>
        <p:spPr>
          <a:xfrm>
            <a:off x="7940520" y="3657960"/>
            <a:ext cx="2341800" cy="2829600"/>
          </a:xfrm>
          <a:prstGeom prst="rect">
            <a:avLst/>
          </a:prstGeom>
          <a:ln w="0">
            <a:noFill/>
          </a:ln>
        </p:spPr>
      </p:pic>
      <p:sp>
        <p:nvSpPr>
          <p:cNvPr id="398" name="CustomShape 171"/>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399" name="CustomShape 10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0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401" name="CustomShape 110"/>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p:txBody>
      </p:sp>
      <p:pic>
        <p:nvPicPr>
          <p:cNvPr id="402" name="Grafik 401" descr=""/>
          <p:cNvPicPr/>
          <p:nvPr/>
        </p:nvPicPr>
        <p:blipFill>
          <a:blip r:embed="rId1"/>
          <a:srcRect l="1222" t="7792" r="6970" b="43639"/>
          <a:stretch/>
        </p:blipFill>
        <p:spPr>
          <a:xfrm>
            <a:off x="7543800" y="1143360"/>
            <a:ext cx="2966760" cy="2280960"/>
          </a:xfrm>
          <a:prstGeom prst="rect">
            <a:avLst/>
          </a:prstGeom>
          <a:ln w="0">
            <a:noFill/>
          </a:ln>
        </p:spPr>
      </p:pic>
      <p:sp>
        <p:nvSpPr>
          <p:cNvPr id="403" name="CustomShape 111"/>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404" name="Grafik 403" descr=""/>
          <p:cNvPicPr/>
          <p:nvPr/>
        </p:nvPicPr>
        <p:blipFill>
          <a:blip r:embed="rId3"/>
          <a:stretch/>
        </p:blipFill>
        <p:spPr>
          <a:xfrm>
            <a:off x="7940520" y="3657960"/>
            <a:ext cx="2341800" cy="2829600"/>
          </a:xfrm>
          <a:prstGeom prst="rect">
            <a:avLst/>
          </a:prstGeom>
          <a:ln w="0">
            <a:noFill/>
          </a:ln>
        </p:spPr>
      </p:pic>
      <p:sp>
        <p:nvSpPr>
          <p:cNvPr id="405" name="CustomShape 172"/>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406" name="CustomShape 10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CustomShape 10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408" name="CustomShape 106"/>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But: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Higher resource consumption required for production.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More complicated manufacturing process.</a:t>
            </a:r>
            <a:endParaRPr b="0" lang="en-US" sz="1800" spc="-1" strike="noStrike">
              <a:solidFill>
                <a:srgbClr val="000000"/>
              </a:solidFill>
              <a:latin typeface="Arial"/>
            </a:endParaRPr>
          </a:p>
        </p:txBody>
      </p:sp>
      <p:pic>
        <p:nvPicPr>
          <p:cNvPr id="409" name="Grafik 408" descr=""/>
          <p:cNvPicPr/>
          <p:nvPr/>
        </p:nvPicPr>
        <p:blipFill>
          <a:blip r:embed="rId1"/>
          <a:srcRect l="1222" t="7792" r="6970" b="43639"/>
          <a:stretch/>
        </p:blipFill>
        <p:spPr>
          <a:xfrm>
            <a:off x="7543800" y="1143360"/>
            <a:ext cx="2966760" cy="2280960"/>
          </a:xfrm>
          <a:prstGeom prst="rect">
            <a:avLst/>
          </a:prstGeom>
          <a:ln w="0">
            <a:noFill/>
          </a:ln>
        </p:spPr>
      </p:pic>
      <p:sp>
        <p:nvSpPr>
          <p:cNvPr id="410" name="CustomShape 107"/>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411" name="Grafik 410" descr=""/>
          <p:cNvPicPr/>
          <p:nvPr/>
        </p:nvPicPr>
        <p:blipFill>
          <a:blip r:embed="rId3"/>
          <a:stretch/>
        </p:blipFill>
        <p:spPr>
          <a:xfrm>
            <a:off x="7940520" y="3657960"/>
            <a:ext cx="2341800" cy="2829600"/>
          </a:xfrm>
          <a:prstGeom prst="rect">
            <a:avLst/>
          </a:prstGeom>
          <a:ln w="0">
            <a:noFill/>
          </a:ln>
        </p:spPr>
      </p:pic>
      <p:sp>
        <p:nvSpPr>
          <p:cNvPr id="412" name="CustomShape 173"/>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413" name="CustomShape 10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8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LCA on Substrate Containers?</a:t>
            </a:r>
            <a:endParaRPr b="0" lang="en-US" sz="2200" spc="-1" strike="noStrike">
              <a:solidFill>
                <a:srgbClr val="000000"/>
              </a:solidFill>
              <a:latin typeface="Arial"/>
            </a:endParaRPr>
          </a:p>
        </p:txBody>
      </p:sp>
      <p:sp>
        <p:nvSpPr>
          <p:cNvPr id="415" name="CustomShape 82"/>
          <p:cNvSpPr/>
          <p:nvPr/>
        </p:nvSpPr>
        <p:spPr>
          <a:xfrm>
            <a:off x="457200" y="1600200"/>
            <a:ext cx="5249880" cy="433548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Goal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Compare the environmental impact of the developed mushroom pods with non-reusable substrate bags by running lifecycle assessment calculations.</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p:txBody>
      </p:sp>
      <p:pic>
        <p:nvPicPr>
          <p:cNvPr id="416" name="Grafik 415" descr=""/>
          <p:cNvPicPr/>
          <p:nvPr/>
        </p:nvPicPr>
        <p:blipFill>
          <a:blip r:embed="rId1"/>
          <a:srcRect l="1222" t="7792" r="6970" b="43639"/>
          <a:stretch/>
        </p:blipFill>
        <p:spPr>
          <a:xfrm>
            <a:off x="7543800" y="1143360"/>
            <a:ext cx="2966760" cy="2280960"/>
          </a:xfrm>
          <a:prstGeom prst="rect">
            <a:avLst/>
          </a:prstGeom>
          <a:ln w="0">
            <a:noFill/>
          </a:ln>
        </p:spPr>
      </p:pic>
      <p:sp>
        <p:nvSpPr>
          <p:cNvPr id="417" name="CustomShape 8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418" name="Grafik 417" descr=""/>
          <p:cNvPicPr/>
          <p:nvPr/>
        </p:nvPicPr>
        <p:blipFill>
          <a:blip r:embed="rId3"/>
          <a:stretch/>
        </p:blipFill>
        <p:spPr>
          <a:xfrm>
            <a:off x="7940520" y="3657960"/>
            <a:ext cx="2341800" cy="2829600"/>
          </a:xfrm>
          <a:prstGeom prst="rect">
            <a:avLst/>
          </a:prstGeom>
          <a:ln w="0">
            <a:noFill/>
          </a:ln>
        </p:spPr>
      </p:pic>
      <p:sp>
        <p:nvSpPr>
          <p:cNvPr id="419" name="CustomShape 174"/>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420" name="CustomShape 8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Introduction</a:t>
            </a:r>
            <a:endParaRPr b="0" lang="en-US" sz="3000" spc="-1" strike="noStrike">
              <a:solidFill>
                <a:srgbClr val="000000"/>
              </a:solidFill>
              <a:latin typeface="Arial"/>
            </a:endParaRPr>
          </a:p>
        </p:txBody>
      </p:sp>
      <p:sp>
        <p:nvSpPr>
          <p:cNvPr id="273"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22" name="CustomShape 1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423" name="CustomShape 16"/>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24" name="CustomShape 17"/>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425" name="CustomShape 18"/>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426" name="Rechteck 425"/>
          <p:cNvSpPr/>
          <p:nvPr/>
        </p:nvSpPr>
        <p:spPr>
          <a:xfrm>
            <a:off x="1528200" y="172080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427" name="Rechteck 426"/>
          <p:cNvSpPr/>
          <p:nvPr/>
        </p:nvSpPr>
        <p:spPr>
          <a:xfrm>
            <a:off x="7086600" y="163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5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29" name="CustomShape 5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430" name="CustomShape 58"/>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31" name="CustomShape 65"/>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432" name="CustomShape 66"/>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433" name="Rechteck 432"/>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434" name="Rechteck 433"/>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CustomShape 2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36" name="CustomShape 2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437" name="CustomShape 53"/>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38" name="CustomShape 54"/>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439" name="CustomShape 55"/>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440" name="Rechteck 439"/>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441" name="Rechteck 440"/>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2" name="CustomShape 9"/>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43" name="CustomShape 1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444" name="CustomShape 19"/>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45" name="CustomShape 20"/>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446" name="CustomShape 21"/>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447" name="Rechteck 446"/>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448" name="Rechteck 447"/>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50"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51" name="CustomShape 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52" name="CustomShape 5"/>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53" name="CustomShape 6"/>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54" name="CustomShape 67"/>
          <p:cNvSpPr/>
          <p:nvPr/>
        </p:nvSpPr>
        <p:spPr>
          <a:xfrm>
            <a:off x="6419880" y="228672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US" sz="1800" spc="-1" strike="noStrike">
              <a:solidFill>
                <a:srgbClr val="000000"/>
              </a:solidFill>
              <a:latin typeface="Arial"/>
            </a:endParaRPr>
          </a:p>
        </p:txBody>
      </p:sp>
      <p:sp>
        <p:nvSpPr>
          <p:cNvPr id="455" name="Gerader Verbinder 454"/>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CustomShape 5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57" name="CustomShape 6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System Boundary of 2020 EU Study</a:t>
            </a:r>
            <a:endParaRPr b="0" lang="en-US" sz="2200" spc="-1" strike="noStrike">
              <a:solidFill>
                <a:srgbClr val="000000"/>
              </a:solidFill>
              <a:latin typeface="Arial"/>
            </a:endParaRPr>
          </a:p>
        </p:txBody>
      </p:sp>
      <p:pic>
        <p:nvPicPr>
          <p:cNvPr id="458" name="Grafik 457" descr=""/>
          <p:cNvPicPr/>
          <p:nvPr/>
        </p:nvPicPr>
        <p:blipFill>
          <a:blip r:embed="rId1"/>
          <a:stretch/>
        </p:blipFill>
        <p:spPr>
          <a:xfrm>
            <a:off x="1828800" y="1828800"/>
            <a:ext cx="7745400" cy="4072680"/>
          </a:xfrm>
          <a:prstGeom prst="rect">
            <a:avLst/>
          </a:prstGeom>
          <a:ln w="0">
            <a:noFill/>
          </a:ln>
        </p:spPr>
      </p:pic>
      <p:sp>
        <p:nvSpPr>
          <p:cNvPr id="459" name="CustomShape 63"/>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60" name="CustomShape 64"/>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2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62" name="CustomShape 26"/>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63" name="CustomShape 27"/>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64" name="CustomShape 29"/>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65" name="CustomShape 25"/>
          <p:cNvSpPr/>
          <p:nvPr/>
        </p:nvSpPr>
        <p:spPr>
          <a:xfrm>
            <a:off x="57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67"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68"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solidFill>
                <a:srgbClr val="000000"/>
              </a:solidFill>
              <a:latin typeface="Arial"/>
            </a:endParaRPr>
          </a:p>
        </p:txBody>
      </p:sp>
      <p:sp>
        <p:nvSpPr>
          <p:cNvPr id="469"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7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72"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p:txBody>
      </p:sp>
      <p:sp>
        <p:nvSpPr>
          <p:cNvPr id="473"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74" name="CustomShape 78"/>
          <p:cNvSpPr/>
          <p:nvPr/>
        </p:nvSpPr>
        <p:spPr>
          <a:xfrm>
            <a:off x="10228680" y="7538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76"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77"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solidFill>
                <a:srgbClr val="000000"/>
              </a:solidFill>
              <a:latin typeface="Arial"/>
            </a:endParaRPr>
          </a:p>
        </p:txBody>
      </p:sp>
      <p:sp>
        <p:nvSpPr>
          <p:cNvPr id="478"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79" name="CustomShape 79"/>
          <p:cNvSpPr/>
          <p:nvPr/>
        </p:nvSpPr>
        <p:spPr>
          <a:xfrm>
            <a:off x="10228680" y="7538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60"/>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75" name="CustomShape 161"/>
          <p:cNvSpPr/>
          <p:nvPr/>
        </p:nvSpPr>
        <p:spPr>
          <a:xfrm>
            <a:off x="335520" y="126864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276" name="Grafik 4_ 1" descr=""/>
          <p:cNvPicPr/>
          <p:nvPr/>
        </p:nvPicPr>
        <p:blipFill>
          <a:blip r:embed="rId1"/>
          <a:stretch/>
        </p:blipFill>
        <p:spPr>
          <a:xfrm>
            <a:off x="842760" y="1608120"/>
            <a:ext cx="4228200" cy="3620160"/>
          </a:xfrm>
          <a:prstGeom prst="rect">
            <a:avLst/>
          </a:prstGeom>
          <a:ln w="0">
            <a:noFill/>
          </a:ln>
        </p:spPr>
      </p:pic>
      <p:sp>
        <p:nvSpPr>
          <p:cNvPr id="277" name="CustomShape 162"/>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81" name="CustomShape 2"/>
          <p:cNvSpPr/>
          <p:nvPr/>
        </p:nvSpPr>
        <p:spPr>
          <a:xfrm>
            <a:off x="5735520" y="548280"/>
            <a:ext cx="4907880" cy="501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solidFill>
                <a:srgbClr val="000000"/>
              </a:solidFill>
              <a:latin typeface="Arial"/>
            </a:endParaRPr>
          </a:p>
        </p:txBody>
      </p:sp>
      <p:sp>
        <p:nvSpPr>
          <p:cNvPr id="482"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83" name="CustomShape 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graphicFrame>
        <p:nvGraphicFramePr>
          <p:cNvPr id="484"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85"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86" name="CustomShape 7"/>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7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88" name="CustomShape 7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89" name="CustomShape 7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90" name="CustomShape 7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91" name="CustomShape 76"/>
          <p:cNvSpPr/>
          <p:nvPr/>
        </p:nvSpPr>
        <p:spPr>
          <a:xfrm>
            <a:off x="57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US"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US"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US"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solidFill>
                <a:srgbClr val="000000"/>
              </a:solidFill>
              <a:latin typeface="Arial"/>
            </a:endParaRPr>
          </a:p>
        </p:txBody>
      </p:sp>
      <p:sp>
        <p:nvSpPr>
          <p:cNvPr id="493"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4"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95"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96" name="CustomShape 4"/>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97" name="CustomShape 117"/>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CustomShape 11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99" name="CustomShape 12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500" name="CustomShape 126"/>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01" name="CustomShape 127"/>
          <p:cNvSpPr/>
          <p:nvPr/>
        </p:nvSpPr>
        <p:spPr>
          <a:xfrm>
            <a:off x="685800" y="320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502" name="CustomShape 128"/>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CustomShape 119"/>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04" name="CustomShape 12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505" name="CustomShape 121"/>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06" name="CustomShape 122"/>
          <p:cNvSpPr/>
          <p:nvPr/>
        </p:nvSpPr>
        <p:spPr>
          <a:xfrm>
            <a:off x="685800" y="320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507" name="CustomShape 123"/>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
        <p:nvSpPr>
          <p:cNvPr id="508" name="CustomShape 124"/>
          <p:cNvSpPr/>
          <p:nvPr/>
        </p:nvSpPr>
        <p:spPr>
          <a:xfrm>
            <a:off x="685800" y="446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Unit Process</a:t>
            </a:r>
            <a:r>
              <a:rPr b="0" lang="en-US"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510" name="Grafik 509" descr=""/>
          <p:cNvPicPr/>
          <p:nvPr/>
        </p:nvPicPr>
        <p:blipFill>
          <a:blip r:embed="rId1"/>
          <a:stretch/>
        </p:blipFill>
        <p:spPr>
          <a:xfrm>
            <a:off x="1855440" y="1371600"/>
            <a:ext cx="7765560" cy="4339080"/>
          </a:xfrm>
          <a:prstGeom prst="rect">
            <a:avLst/>
          </a:prstGeom>
          <a:ln w="0">
            <a:noFill/>
          </a:ln>
        </p:spPr>
      </p:pic>
      <p:sp>
        <p:nvSpPr>
          <p:cNvPr id="511" name="CustomShape 114"/>
          <p:cNvSpPr/>
          <p:nvPr/>
        </p:nvSpPr>
        <p:spPr>
          <a:xfrm>
            <a:off x="274320" y="632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2" name="CustomShape 11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513" name="Grafik 512" descr=""/>
          <p:cNvPicPr/>
          <p:nvPr/>
        </p:nvPicPr>
        <p:blipFill>
          <a:blip r:embed="rId1"/>
          <a:stretch/>
        </p:blipFill>
        <p:spPr>
          <a:xfrm>
            <a:off x="1634400" y="1371600"/>
            <a:ext cx="7962480" cy="4745520"/>
          </a:xfrm>
          <a:prstGeom prst="rect">
            <a:avLst/>
          </a:prstGeom>
          <a:ln w="0">
            <a:noFill/>
          </a:ln>
        </p:spPr>
      </p:pic>
      <p:sp>
        <p:nvSpPr>
          <p:cNvPr id="514" name="CustomShape 113"/>
          <p:cNvSpPr/>
          <p:nvPr/>
        </p:nvSpPr>
        <p:spPr>
          <a:xfrm>
            <a:off x="274320" y="632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16"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Preparing for data collection</a:t>
            </a:r>
            <a:endParaRPr b="0" lang="en-US" sz="2200" spc="-1" strike="noStrike">
              <a:solidFill>
                <a:srgbClr val="000000"/>
              </a:solidFill>
              <a:latin typeface="Arial"/>
            </a:endParaRPr>
          </a:p>
        </p:txBody>
      </p:sp>
      <p:graphicFrame>
        <p:nvGraphicFramePr>
          <p:cNvPr id="517"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Completed by: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Date of completion: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Unit process identification: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Reporting location: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Time period: Year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Starting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defTabSz="914400">
                        <a:lnSpc>
                          <a:spcPct val="100000"/>
                        </a:lnSpc>
                      </a:pPr>
                      <a:r>
                        <a:rPr b="0" lang="en-US" sz="900" spc="-1" strike="noStrike">
                          <a:solidFill>
                            <a:srgbClr val="000000"/>
                          </a:solidFill>
                          <a:latin typeface="DejaVu Sans"/>
                          <a:ea typeface="DejaVu Sans"/>
                        </a:rPr>
                        <a:t>Ending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defTabSz="914400">
                        <a:lnSpc>
                          <a:spcPct val="100000"/>
                        </a:lnSpc>
                      </a:pPr>
                      <a:r>
                        <a:rPr b="0" i="1" lang="en-US" sz="900" spc="-1" strike="noStrike">
                          <a:solidFill>
                            <a:srgbClr val="000000"/>
                          </a:solidFill>
                          <a:latin typeface="DejaVu Sans"/>
                          <a:ea typeface="DejaVu Sans"/>
                        </a:rPr>
                        <a:t>Description of unit process: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outputs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Destination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518" name="Grafik 517" descr=""/>
          <p:cNvPicPr/>
          <p:nvPr/>
        </p:nvPicPr>
        <p:blipFill>
          <a:blip r:embed="rId1"/>
          <a:stretch/>
        </p:blipFill>
        <p:spPr>
          <a:xfrm>
            <a:off x="5302080" y="685800"/>
            <a:ext cx="6174720" cy="5690160"/>
          </a:xfrm>
          <a:prstGeom prst="rect">
            <a:avLst/>
          </a:prstGeom>
          <a:ln w="0">
            <a:noFill/>
          </a:ln>
        </p:spPr>
      </p:pic>
      <p:sp>
        <p:nvSpPr>
          <p:cNvPr id="519" name="CustomShape 4"/>
          <p:cNvSpPr/>
          <p:nvPr/>
        </p:nvSpPr>
        <p:spPr>
          <a:xfrm>
            <a:off x="274320" y="6435360"/>
            <a:ext cx="11373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2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Data collection and validation</a:t>
            </a:r>
            <a:endParaRPr b="0" lang="en-US" sz="2200" spc="-1" strike="noStrike">
              <a:solidFill>
                <a:srgbClr val="000000"/>
              </a:solidFill>
              <a:latin typeface="Arial"/>
            </a:endParaRPr>
          </a:p>
        </p:txBody>
      </p:sp>
      <p:sp>
        <p:nvSpPr>
          <p:cNvPr id="522"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solidFill>
                <a:srgbClr val="000000"/>
              </a:solidFill>
              <a:latin typeface="Arial"/>
            </a:endParaRPr>
          </a:p>
        </p:txBody>
      </p:sp>
      <p:sp>
        <p:nvSpPr>
          <p:cNvPr id="523" name="CustomShape 4"/>
          <p:cNvSpPr/>
          <p:nvPr/>
        </p:nvSpPr>
        <p:spPr>
          <a:xfrm>
            <a:off x="274320" y="6435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24" name="Grafik 523" descr=""/>
          <p:cNvPicPr/>
          <p:nvPr/>
        </p:nvPicPr>
        <p:blipFill>
          <a:blip r:embed="rId2"/>
          <a:stretch/>
        </p:blipFill>
        <p:spPr>
          <a:xfrm>
            <a:off x="5302080" y="685800"/>
            <a:ext cx="6174720" cy="56901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79" name="CustomShape 2"/>
          <p:cNvSpPr/>
          <p:nvPr/>
        </p:nvSpPr>
        <p:spPr>
          <a:xfrm>
            <a:off x="6095880" y="1268640"/>
            <a:ext cx="4971240" cy="501948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solidFill>
                <a:srgbClr val="000000"/>
              </a:solidFill>
              <a:latin typeface="Arial"/>
            </a:endParaRPr>
          </a:p>
          <a:p>
            <a:pPr algn="ctr" defTabSz="914400">
              <a:lnSpc>
                <a:spcPct val="100000"/>
              </a:lnSpc>
              <a:spcBef>
                <a:spcPts val="479"/>
              </a:spcBef>
              <a:tabLst>
                <a:tab algn="l" pos="0"/>
              </a:tabLst>
            </a:pPr>
            <a:endParaRPr b="0" lang="en-US" sz="2400" spc="-1" strike="noStrike">
              <a:solidFill>
                <a:srgbClr val="000000"/>
              </a:solidFill>
              <a:latin typeface="Arial"/>
            </a:endParaRPr>
          </a:p>
          <a:p>
            <a:pPr algn="ctr" defTabSz="914400">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solidFill>
                <a:srgbClr val="000000"/>
              </a:solidFill>
              <a:latin typeface="Arial"/>
            </a:endParaRPr>
          </a:p>
          <a:p>
            <a:pPr algn="ctr" defTabSz="914400">
              <a:lnSpc>
                <a:spcPct val="100000"/>
              </a:lnSpc>
              <a:spcBef>
                <a:spcPts val="479"/>
              </a:spcBef>
              <a:tabLst>
                <a:tab algn="l" pos="0"/>
              </a:tabLst>
            </a:pPr>
            <a:endParaRPr b="0" lang="en-US" sz="2400" spc="-1" strike="noStrike">
              <a:solidFill>
                <a:srgbClr val="000000"/>
              </a:solidFill>
              <a:latin typeface="Arial"/>
            </a:endParaRPr>
          </a:p>
          <a:p>
            <a:pPr algn="ctr" defTabSz="914400">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solidFill>
                <a:srgbClr val="000000"/>
              </a:solidFill>
              <a:latin typeface="Arial"/>
            </a:endParaRPr>
          </a:p>
        </p:txBody>
      </p:sp>
      <p:pic>
        <p:nvPicPr>
          <p:cNvPr id="280" name="Grafik 4_0" descr=""/>
          <p:cNvPicPr/>
          <p:nvPr/>
        </p:nvPicPr>
        <p:blipFill>
          <a:blip r:embed="rId1"/>
          <a:stretch/>
        </p:blipFill>
        <p:spPr>
          <a:xfrm>
            <a:off x="842760" y="1608120"/>
            <a:ext cx="4228200" cy="3620160"/>
          </a:xfrm>
          <a:prstGeom prst="rect">
            <a:avLst/>
          </a:prstGeom>
          <a:ln w="0">
            <a:noFill/>
          </a:ln>
        </p:spPr>
      </p:pic>
      <p:sp>
        <p:nvSpPr>
          <p:cNvPr id="281" name="CustomShape 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26" name="CustomShape 2"/>
          <p:cNvSpPr/>
          <p:nvPr/>
        </p:nvSpPr>
        <p:spPr>
          <a:xfrm>
            <a:off x="432720" y="132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a:t>
            </a:r>
            <a:endParaRPr b="0" lang="en-US" sz="2200" spc="-1" strike="noStrike">
              <a:solidFill>
                <a:srgbClr val="000000"/>
              </a:solidFill>
              <a:latin typeface="Arial"/>
            </a:endParaRPr>
          </a:p>
          <a:p>
            <a:pPr defTabSz="914400">
              <a:lnSpc>
                <a:spcPct val="100000"/>
              </a:lnSpc>
            </a:pPr>
            <a:r>
              <a:rPr b="1" lang="en-US" sz="2200" spc="-1" strike="noStrike">
                <a:solidFill>
                  <a:srgbClr val="666666"/>
                </a:solidFill>
                <a:latin typeface="DejaVu Sans"/>
                <a:ea typeface="DejaVu Sans"/>
              </a:rPr>
              <a:t> </a:t>
            </a:r>
            <a:r>
              <a:rPr b="1" lang="en-US" sz="2200" spc="-1" strike="noStrike">
                <a:solidFill>
                  <a:srgbClr val="666666"/>
                </a:solidFill>
                <a:latin typeface="DejaVu Sans"/>
                <a:ea typeface="DejaVu Sans"/>
              </a:rPr>
              <a:t>and functional unit</a:t>
            </a:r>
            <a:endParaRPr b="0" lang="en-US" sz="2200" spc="-1" strike="noStrike">
              <a:solidFill>
                <a:srgbClr val="000000"/>
              </a:solidFill>
              <a:latin typeface="Arial"/>
            </a:endParaRPr>
          </a:p>
        </p:txBody>
      </p:sp>
      <p:sp>
        <p:nvSpPr>
          <p:cNvPr id="527" name="CustomShape 3"/>
          <p:cNvSpPr/>
          <p:nvPr/>
        </p:nvSpPr>
        <p:spPr>
          <a:xfrm>
            <a:off x="335520" y="1268280"/>
            <a:ext cx="514656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Recall: a measure of the product(s) or product parts required to deliver the performance defined by the functional unit.</a:t>
            </a:r>
            <a:endParaRPr b="0" lang="en-US" sz="1800" spc="-1" strike="noStrike">
              <a:solidFill>
                <a:srgbClr val="000000"/>
              </a:solidFill>
              <a:latin typeface="Arial"/>
            </a:endParaRPr>
          </a:p>
        </p:txBody>
      </p:sp>
      <p:sp>
        <p:nvSpPr>
          <p:cNvPr id="528" name="CustomShape 4"/>
          <p:cNvSpPr/>
          <p:nvPr/>
        </p:nvSpPr>
        <p:spPr>
          <a:xfrm>
            <a:off x="274320" y="6435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29" name="Grafik 528" descr=""/>
          <p:cNvPicPr/>
          <p:nvPr/>
        </p:nvPicPr>
        <p:blipFill>
          <a:blip r:embed="rId2"/>
          <a:stretch/>
        </p:blipFill>
        <p:spPr>
          <a:xfrm>
            <a:off x="5302080" y="685800"/>
            <a:ext cx="6174720" cy="569016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3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3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532"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solidFill>
                <a:srgbClr val="000000"/>
              </a:solidFill>
              <a:latin typeface="Arial"/>
            </a:endParaRPr>
          </a:p>
        </p:txBody>
      </p:sp>
      <p:pic>
        <p:nvPicPr>
          <p:cNvPr id="533" name="Grafik 532" descr=""/>
          <p:cNvPicPr/>
          <p:nvPr/>
        </p:nvPicPr>
        <p:blipFill>
          <a:blip r:embed="rId1"/>
          <a:stretch/>
        </p:blipFill>
        <p:spPr>
          <a:xfrm>
            <a:off x="6320160" y="1623960"/>
            <a:ext cx="5156640" cy="4752000"/>
          </a:xfrm>
          <a:prstGeom prst="rect">
            <a:avLst/>
          </a:prstGeom>
          <a:ln w="0">
            <a:noFill/>
          </a:ln>
        </p:spPr>
      </p:pic>
      <p:sp>
        <p:nvSpPr>
          <p:cNvPr id="534"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CustomShape 33"/>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36" name="CustomShape 3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537" name="CustomShape 35"/>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p:txBody>
      </p:sp>
      <p:sp>
        <p:nvSpPr>
          <p:cNvPr id="538" name="CustomShape 36"/>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9" name="CustomShape 13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40" name="CustomShape 13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541" name="CustomShape 133"/>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p:txBody>
      </p:sp>
      <p:sp>
        <p:nvSpPr>
          <p:cNvPr id="542" name="CustomShape 13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3" name="CustomShape 2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44" name="CustomShape 3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545" name="CustomShape 31"/>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This allows us to scale and compare the two container types on similar terms, e.g:</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bags, can contain (1000 ✕ 3 / 30) = 100 Liters of substrate.</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buckets, can contain (1000 ✕ 3 / 90) = 33.333 Liters of substrate.</a:t>
            </a:r>
            <a:endParaRPr b="0" lang="en-US" sz="1800" spc="-1" strike="noStrike">
              <a:solidFill>
                <a:srgbClr val="000000"/>
              </a:solidFill>
              <a:latin typeface="Arial"/>
            </a:endParaRPr>
          </a:p>
        </p:txBody>
      </p:sp>
      <p:sp>
        <p:nvSpPr>
          <p:cNvPr id="546" name="CustomShape 32"/>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548"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Refining the system boundary</a:t>
            </a:r>
            <a:endParaRPr b="0" lang="en-US" sz="2200" spc="-1" strike="noStrike">
              <a:solidFill>
                <a:srgbClr val="000000"/>
              </a:solidFill>
              <a:latin typeface="Arial"/>
            </a:endParaRPr>
          </a:p>
        </p:txBody>
      </p:sp>
      <p:sp>
        <p:nvSpPr>
          <p:cNvPr id="549"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solidFill>
                <a:srgbClr val="000000"/>
              </a:solidFill>
              <a:latin typeface="Arial"/>
            </a:endParaRPr>
          </a:p>
        </p:txBody>
      </p:sp>
      <p:pic>
        <p:nvPicPr>
          <p:cNvPr id="550" name="Grafik 549" descr=""/>
          <p:cNvPicPr/>
          <p:nvPr/>
        </p:nvPicPr>
        <p:blipFill>
          <a:blip r:embed="rId1"/>
          <a:stretch/>
        </p:blipFill>
        <p:spPr>
          <a:xfrm>
            <a:off x="6320160" y="1623960"/>
            <a:ext cx="5156640" cy="4752000"/>
          </a:xfrm>
          <a:prstGeom prst="rect">
            <a:avLst/>
          </a:prstGeom>
          <a:ln w="0">
            <a:noFill/>
          </a:ln>
        </p:spPr>
      </p:pic>
      <p:sp>
        <p:nvSpPr>
          <p:cNvPr id="551"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53"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554"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55"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56" name="CustomShape 116"/>
          <p:cNvSpPr/>
          <p:nvPr/>
        </p:nvSpPr>
        <p:spPr>
          <a:xfrm>
            <a:off x="457200" y="3429000"/>
            <a:ext cx="10054080" cy="1138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5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58"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graphicFrame>
        <p:nvGraphicFramePr>
          <p:cNvPr id="559"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defTabSz="914400">
                        <a:lnSpc>
                          <a:spcPct val="100000"/>
                        </a:lnSpc>
                      </a:pPr>
                      <a:r>
                        <a:rPr b="1" lang="en-US" sz="900" spc="-1" strike="noStrike">
                          <a:solidFill>
                            <a:srgbClr val="000000"/>
                          </a:solidFill>
                          <a:latin typeface="DejaVu Sans"/>
                          <a:ea typeface="DejaVu Sans"/>
                        </a:rPr>
                        <a:t>Term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Example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LCI results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Amount of a greenhouse gas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Characterization model</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Baseline model of 100 years of the Intergovernmental Panel on 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(W/m²)</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Charecterization factor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Global warming potential (GWP</a:t>
                      </a:r>
                      <a:r>
                        <a:rPr b="0" lang="en-US" sz="900" spc="-1" strike="noStrike" baseline="-8000">
                          <a:solidFill>
                            <a:srgbClr val="000000"/>
                          </a:solidFill>
                          <a:latin typeface="DejaVu Sans"/>
                          <a:ea typeface="DejaVu Sans"/>
                        </a:rPr>
                        <a:t>100</a:t>
                      </a:r>
                      <a:r>
                        <a:rPr b="0" lang="en-US" sz="900" spc="-1" strike="noStrike">
                          <a:solidFill>
                            <a:srgbClr val="000000"/>
                          </a:solidFill>
                          <a:latin typeface="DejaVu Sans"/>
                          <a:ea typeface="DejaVu Sans"/>
                        </a:rPr>
                        <a:t>) for each greenhouse gas (kg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kg of gas)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 result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Kilograms of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endpoints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Coral reefs, forests, crops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defTabSz="914400">
                        <a:lnSpc>
                          <a:spcPct val="100000"/>
                        </a:lnSpc>
                      </a:pPr>
                      <a:r>
                        <a:rPr b="0" lang="en-US" sz="900" spc="-1" strike="noStrike">
                          <a:solidFill>
                            <a:srgbClr val="000000"/>
                          </a:solidFill>
                          <a:latin typeface="DejaVu Sans"/>
                          <a:ea typeface="DejaVu Sans"/>
                        </a:rPr>
                        <a:t>Environmental relevance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560" name="CustomShape 4"/>
          <p:cNvSpPr/>
          <p:nvPr/>
        </p:nvSpPr>
        <p:spPr>
          <a:xfrm>
            <a:off x="274320" y="6471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61" name="CustomShape 5"/>
          <p:cNvSpPr/>
          <p:nvPr/>
        </p:nvSpPr>
        <p:spPr>
          <a:xfrm>
            <a:off x="274320" y="6291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62" name="Grafik 561" descr=""/>
          <p:cNvPicPr/>
          <p:nvPr/>
        </p:nvPicPr>
        <p:blipFill>
          <a:blip r:embed="rId3"/>
          <a:stretch/>
        </p:blipFill>
        <p:spPr>
          <a:xfrm>
            <a:off x="438840" y="1663200"/>
            <a:ext cx="5500440" cy="404748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CustomShape 77"/>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64" name="CustomShape 11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sp>
        <p:nvSpPr>
          <p:cNvPr id="565" name="CustomShape 129"/>
          <p:cNvSpPr/>
          <p:nvPr/>
        </p:nvSpPr>
        <p:spPr>
          <a:xfrm>
            <a:off x="274320" y="6471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66" name="CustomShape 130"/>
          <p:cNvSpPr/>
          <p:nvPr/>
        </p:nvSpPr>
        <p:spPr>
          <a:xfrm>
            <a:off x="274320" y="6291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67" name="Grafik 566" descr=""/>
          <p:cNvPicPr/>
          <p:nvPr/>
        </p:nvPicPr>
        <p:blipFill>
          <a:blip r:embed="rId3"/>
          <a:stretch/>
        </p:blipFill>
        <p:spPr>
          <a:xfrm>
            <a:off x="2514600" y="1249560"/>
            <a:ext cx="6854400" cy="504396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69"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US" sz="2200" spc="-1" strike="noStrike">
              <a:solidFill>
                <a:srgbClr val="000000"/>
              </a:solidFill>
              <a:latin typeface="Arial"/>
            </a:endParaRPr>
          </a:p>
        </p:txBody>
      </p:sp>
      <p:graphicFrame>
        <p:nvGraphicFramePr>
          <p:cNvPr id="570" name="Table 3"/>
          <p:cNvGraphicFramePr/>
          <p:nvPr/>
        </p:nvGraphicFramePr>
        <p:xfrm>
          <a:off x="457200" y="2364120"/>
          <a:ext cx="8449560" cy="2006280"/>
        </p:xfrm>
        <a:graphic>
          <a:graphicData uri="http://schemas.openxmlformats.org/drawingml/2006/table">
            <a:tbl>
              <a:tblPr/>
              <a:tblGrid>
                <a:gridCol w="2385720"/>
                <a:gridCol w="2076120"/>
                <a:gridCol w="1694160"/>
                <a:gridCol w="2293920"/>
              </a:tblGrid>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571"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880" y="73620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EV Break-Even Point?</a:t>
            </a:r>
            <a:endParaRPr b="0" lang="en-US" sz="2400" spc="-1" strike="noStrike">
              <a:solidFill>
                <a:srgbClr val="000000"/>
              </a:solidFill>
              <a:latin typeface="Arial"/>
            </a:endParaRPr>
          </a:p>
        </p:txBody>
      </p:sp>
      <p:sp>
        <p:nvSpPr>
          <p:cNvPr id="283" name="CustomShape 2"/>
          <p:cNvSpPr/>
          <p:nvPr/>
        </p:nvSpPr>
        <p:spPr>
          <a:xfrm>
            <a:off x="335880" y="124020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284" name="CustomShape 3"/>
          <p:cNvSpPr/>
          <p:nvPr/>
        </p:nvSpPr>
        <p:spPr>
          <a:xfrm>
            <a:off x="488160" y="1392480"/>
            <a:ext cx="3124440" cy="5019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285" name="CustomShape 4"/>
          <p:cNvSpPr/>
          <p:nvPr/>
        </p:nvSpPr>
        <p:spPr>
          <a:xfrm>
            <a:off x="385200" y="1600200"/>
            <a:ext cx="8671680" cy="871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2" name="CustomShape 135"/>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73" name="CustomShape 14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US" sz="2200" spc="-1" strike="noStrike">
              <a:solidFill>
                <a:srgbClr val="000000"/>
              </a:solidFill>
              <a:latin typeface="Arial"/>
            </a:endParaRPr>
          </a:p>
        </p:txBody>
      </p:sp>
      <p:graphicFrame>
        <p:nvGraphicFramePr>
          <p:cNvPr id="574" name="Table 4"/>
          <p:cNvGraphicFramePr/>
          <p:nvPr/>
        </p:nvGraphicFramePr>
        <p:xfrm>
          <a:off x="457200" y="2364120"/>
          <a:ext cx="10743840" cy="2250720"/>
        </p:xfrm>
        <a:graphic>
          <a:graphicData uri="http://schemas.openxmlformats.org/drawingml/2006/table">
            <a:tbl>
              <a:tblPr/>
              <a:tblGrid>
                <a:gridCol w="2385720"/>
                <a:gridCol w="2076120"/>
                <a:gridCol w="1694160"/>
                <a:gridCol w="2293920"/>
                <a:gridCol w="2294280"/>
              </a:tblGrid>
              <a:tr h="85968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800" spc="-1" strike="noStrike">
                          <a:solidFill>
                            <a:srgbClr val="000000"/>
                          </a:solidFill>
                          <a:latin typeface="Arial"/>
                          <a:ea typeface="DejaVu Sans"/>
                        </a:rPr>
                        <a:t>MushR Pods Break-even point (reuse cycles)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3.6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5.6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2.4</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575" name="CustomShape 142"/>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6" name="CustomShape 13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77" name="CustomShape 13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US" sz="2200" spc="-1" strike="noStrike">
              <a:solidFill>
                <a:srgbClr val="000000"/>
              </a:solidFill>
              <a:latin typeface="Arial"/>
            </a:endParaRPr>
          </a:p>
        </p:txBody>
      </p:sp>
      <p:graphicFrame>
        <p:nvGraphicFramePr>
          <p:cNvPr id="578" name="Table 1"/>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579" name="Table 2"/>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Pollutant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POCP</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Particulate matter formation (PMF)</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CO</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defTabSz="914400">
                        <a:lnSpc>
                          <a:spcPct val="100000"/>
                        </a:lnSpc>
                        <a:buClr>
                          <a:srgbClr val="000000"/>
                        </a:buClr>
                        <a:buSzPct val="45000"/>
                        <a:buFont typeface="Wingdings" charset="2"/>
                        <a:buChar char=""/>
                      </a:pPr>
                      <a:r>
                        <a:rPr b="0" lang="en-US" sz="900" spc="-1" strike="noStrike">
                          <a:solidFill>
                            <a:srgbClr val="000000"/>
                          </a:solidFill>
                          <a:latin typeface="DejaVu Serif"/>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0.0456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NH</a:t>
                      </a:r>
                      <a:r>
                        <a:rPr b="0" lang="en-US" sz="900" spc="-1" strike="noStrike" baseline="-8000">
                          <a:solidFill>
                            <a:srgbClr val="000000"/>
                          </a:solidFill>
                          <a:latin typeface="DejaVu Sans"/>
                          <a:ea typeface="DejaVu Sans"/>
                        </a:rPr>
                        <a:t>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0.35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0.64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NO</a:t>
                      </a:r>
                      <a:r>
                        <a:rPr b="0" lang="en-US" sz="900" spc="-1" strike="noStrike" baseline="-8000">
                          <a:solidFill>
                            <a:srgbClr val="000000"/>
                          </a:solidFill>
                          <a:latin typeface="DejaVu Sans"/>
                          <a:ea typeface="DejaVu Sans"/>
                        </a:rPr>
                        <a:t>x</a:t>
                      </a:r>
                      <a:endParaRPr b="0" lang="en-US" sz="900" spc="-1" strike="noStrike">
                        <a:solidFill>
                          <a:srgbClr val="000000"/>
                        </a:solidFill>
                        <a:latin typeface="Arial"/>
                      </a:endParaRPr>
                    </a:p>
                    <a:p>
                      <a:pPr algn="ctr" defTabSz="914400">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0.13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0.88</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PM</a:t>
                      </a:r>
                      <a:r>
                        <a:rPr b="0" lang="en-US" sz="900" spc="-1" strike="noStrike" baseline="-8000">
                          <a:solidFill>
                            <a:srgbClr val="000000"/>
                          </a:solidFill>
                          <a:latin typeface="DejaVu Sans"/>
                          <a:ea typeface="DejaVu Sans"/>
                        </a:rPr>
                        <a:t>2.5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SO</a:t>
                      </a:r>
                      <a:r>
                        <a:rPr b="0" lang="en-US" sz="900" spc="-1" strike="noStrike" baseline="-8000">
                          <a:solidFill>
                            <a:srgbClr val="000000"/>
                          </a:solidFill>
                          <a:latin typeface="DejaVu Sans"/>
                          <a:ea typeface="DejaVu Sans"/>
                        </a:rPr>
                        <a: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0.0811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NMVOC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0.012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580" name="CustomShape 138"/>
          <p:cNvSpPr/>
          <p:nvPr/>
        </p:nvSpPr>
        <p:spPr>
          <a:xfrm>
            <a:off x="7086600" y="5029200"/>
            <a:ext cx="1816560" cy="44496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defTabSz="914400">
              <a:lnSpc>
                <a:spcPct val="100000"/>
              </a:lnSpc>
            </a:pPr>
            <a:r>
              <a:rPr b="0" lang="en-US" sz="1050" spc="-1" strike="noStrike">
                <a:solidFill>
                  <a:srgbClr val="000000"/>
                </a:solidFill>
                <a:latin typeface="DejaVu Sans"/>
                <a:ea typeface="DejaVu Sans"/>
              </a:rPr>
              <a:t>Non-methane volatile organic compoind</a:t>
            </a:r>
            <a:endParaRPr b="0" lang="en-US" sz="1050" spc="-1" strike="noStrike">
              <a:solidFill>
                <a:srgbClr val="000000"/>
              </a:solidFill>
              <a:latin typeface="Arial"/>
            </a:endParaRPr>
          </a:p>
        </p:txBody>
      </p:sp>
      <p:sp>
        <p:nvSpPr>
          <p:cNvPr id="581" name="CustomShape 139"/>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82" name="CustomShape 140"/>
          <p:cNvSpPr/>
          <p:nvPr/>
        </p:nvSpPr>
        <p:spPr>
          <a:xfrm>
            <a:off x="10228680" y="7520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84" name="CustomShape 3"/>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graphicFrame>
        <p:nvGraphicFramePr>
          <p:cNvPr id="585" name="Diagramm 584"/>
          <p:cNvGraphicFramePr/>
          <p:nvPr/>
        </p:nvGraphicFramePr>
        <p:xfrm>
          <a:off x="452880" y="1403640"/>
          <a:ext cx="10738080" cy="4878720"/>
        </p:xfrm>
        <a:graphic>
          <a:graphicData uri="http://schemas.openxmlformats.org/drawingml/2006/chart">
            <c:chart xmlns:c="http://schemas.openxmlformats.org/drawingml/2006/chart" xmlns:r="http://schemas.openxmlformats.org/officeDocument/2006/relationships" r:id="rId2"/>
          </a:graphicData>
        </a:graphic>
      </p:graphicFrame>
      <p:sp>
        <p:nvSpPr>
          <p:cNvPr id="586" name="CustomShape 143"/>
          <p:cNvSpPr/>
          <p:nvPr/>
        </p:nvSpPr>
        <p:spPr>
          <a:xfrm>
            <a:off x="10228680" y="7502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87" name="CustomShape 14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8"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89"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590"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91"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92" name="CustomShape 145"/>
          <p:cNvSpPr/>
          <p:nvPr/>
        </p:nvSpPr>
        <p:spPr>
          <a:xfrm>
            <a:off x="686160" y="2777760"/>
            <a:ext cx="10054080" cy="1337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Lifecycle Interpretation is 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94"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595" name="CustomShape 4"/>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96" name="CustomShape 5"/>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97" name="Grafik 596" descr=""/>
          <p:cNvPicPr/>
          <p:nvPr/>
        </p:nvPicPr>
        <p:blipFill>
          <a:blip r:embed="rId3"/>
          <a:stretch/>
        </p:blipFill>
        <p:spPr>
          <a:xfrm>
            <a:off x="2514600" y="1431720"/>
            <a:ext cx="7539120" cy="4674960"/>
          </a:xfrm>
          <a:prstGeom prst="rect">
            <a:avLst/>
          </a:prstGeom>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8" name="CustomShape 14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99" name="CustomShape 14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600" name="CustomShape 148"/>
          <p:cNvSpPr/>
          <p:nvPr/>
        </p:nvSpPr>
        <p:spPr>
          <a:xfrm>
            <a:off x="335520" y="1628280"/>
            <a:ext cx="4935240" cy="465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p:txBody>
      </p:sp>
      <p:sp>
        <p:nvSpPr>
          <p:cNvPr id="601" name="CustomShape 149"/>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602" name="CustomShape 150"/>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603" name="Grafik 602" descr=""/>
          <p:cNvPicPr/>
          <p:nvPr/>
        </p:nvPicPr>
        <p:blipFill>
          <a:blip r:embed="rId3"/>
          <a:stretch/>
        </p:blipFill>
        <p:spPr>
          <a:xfrm>
            <a:off x="548640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4" name="CustomShape 15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605" name="CustomShape 15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606" name="CustomShape 153"/>
          <p:cNvSpPr/>
          <p:nvPr/>
        </p:nvSpPr>
        <p:spPr>
          <a:xfrm>
            <a:off x="335520" y="1600200"/>
            <a:ext cx="4935240" cy="46861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solidFill>
                <a:srgbClr val="000000"/>
              </a:solidFill>
              <a:latin typeface="Arial"/>
            </a:endParaRPr>
          </a:p>
        </p:txBody>
      </p:sp>
      <p:sp>
        <p:nvSpPr>
          <p:cNvPr id="607" name="CustomShape 154"/>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608" name="CustomShape 155"/>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609" name="Grafik 608" descr=""/>
          <p:cNvPicPr/>
          <p:nvPr/>
        </p:nvPicPr>
        <p:blipFill>
          <a:blip r:embed="rId3"/>
          <a:stretch/>
        </p:blipFill>
        <p:spPr>
          <a:xfrm>
            <a:off x="548640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61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612" name="CustomShape 3"/>
          <p:cNvSpPr/>
          <p:nvPr/>
        </p:nvSpPr>
        <p:spPr>
          <a:xfrm>
            <a:off x="335520" y="1828800"/>
            <a:ext cx="4935240" cy="4457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p:txBody>
      </p:sp>
      <p:sp>
        <p:nvSpPr>
          <p:cNvPr id="613"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614" name="Grafik 613" descr=""/>
          <p:cNvPicPr/>
          <p:nvPr/>
        </p:nvPicPr>
        <p:blipFill>
          <a:blip r:embed="rId2"/>
          <a:stretch/>
        </p:blipFill>
        <p:spPr>
          <a:xfrm>
            <a:off x="548676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5" name="CustomShape 15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616" name="CustomShape 15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617" name="CustomShape 158"/>
          <p:cNvSpPr/>
          <p:nvPr/>
        </p:nvSpPr>
        <p:spPr>
          <a:xfrm>
            <a:off x="335520" y="1828800"/>
            <a:ext cx="4935240" cy="4457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solidFill>
                <a:srgbClr val="000000"/>
              </a:solidFill>
              <a:latin typeface="Arial"/>
            </a:endParaRPr>
          </a:p>
        </p:txBody>
      </p:sp>
      <p:sp>
        <p:nvSpPr>
          <p:cNvPr id="618" name="CustomShape 159"/>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619" name="Grafik 618" descr=""/>
          <p:cNvPicPr/>
          <p:nvPr/>
        </p:nvPicPr>
        <p:blipFill>
          <a:blip r:embed="rId2"/>
          <a:stretch/>
        </p:blipFill>
        <p:spPr>
          <a:xfrm>
            <a:off x="548676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Iterative Approach to LCA</a:t>
            </a:r>
            <a:endParaRPr b="0" lang="en-US" sz="2400" spc="-1" strike="noStrike">
              <a:solidFill>
                <a:srgbClr val="000000"/>
              </a:solidFill>
              <a:latin typeface="Arial"/>
            </a:endParaRPr>
          </a:p>
        </p:txBody>
      </p:sp>
      <p:pic>
        <p:nvPicPr>
          <p:cNvPr id="621" name="Grafik 620" descr=""/>
          <p:cNvPicPr/>
          <p:nvPr/>
        </p:nvPicPr>
        <p:blipFill>
          <a:blip r:embed="rId1"/>
          <a:stretch/>
        </p:blipFill>
        <p:spPr>
          <a:xfrm>
            <a:off x="263520" y="1320840"/>
            <a:ext cx="8650800" cy="5022720"/>
          </a:xfrm>
          <a:prstGeom prst="rect">
            <a:avLst/>
          </a:prstGeom>
          <a:ln w="0">
            <a:noFill/>
          </a:ln>
        </p:spPr>
      </p:pic>
      <p:sp>
        <p:nvSpPr>
          <p:cNvPr id="622" name="CustomShape 2"/>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Life Cycle Assessment – Polestar 2</a:t>
            </a:r>
            <a:endParaRPr b="0" lang="en-US" sz="2400" spc="-1" strike="noStrike">
              <a:solidFill>
                <a:srgbClr val="000000"/>
              </a:solidFill>
              <a:latin typeface="Arial"/>
            </a:endParaRPr>
          </a:p>
        </p:txBody>
      </p:sp>
      <p:sp>
        <p:nvSpPr>
          <p:cNvPr id="287" name="CustomShape 2"/>
          <p:cNvSpPr/>
          <p:nvPr/>
        </p:nvSpPr>
        <p:spPr>
          <a:xfrm>
            <a:off x="335520" y="126864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288" name="CustomShape 3"/>
          <p:cNvSpPr/>
          <p:nvPr/>
        </p:nvSpPr>
        <p:spPr>
          <a:xfrm>
            <a:off x="263520" y="6411600"/>
            <a:ext cx="64594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solidFill>
                <a:srgbClr val="000000"/>
              </a:solidFill>
              <a:latin typeface="Arial"/>
            </a:endParaRPr>
          </a:p>
        </p:txBody>
      </p:sp>
      <p:pic>
        <p:nvPicPr>
          <p:cNvPr id="289" name="Grafik 288" descr=""/>
          <p:cNvPicPr/>
          <p:nvPr/>
        </p:nvPicPr>
        <p:blipFill>
          <a:blip r:embed="rId1"/>
          <a:stretch/>
        </p:blipFill>
        <p:spPr>
          <a:xfrm>
            <a:off x="425160" y="1251720"/>
            <a:ext cx="11218320" cy="5157720"/>
          </a:xfrm>
          <a:prstGeom prst="rect">
            <a:avLst/>
          </a:prstGeom>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624" name="CustomShape 2"/>
          <p:cNvSpPr/>
          <p:nvPr/>
        </p:nvSpPr>
        <p:spPr>
          <a:xfrm>
            <a:off x="335520" y="1268280"/>
            <a:ext cx="106243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p:txBody>
      </p:sp>
      <p:sp>
        <p:nvSpPr>
          <p:cNvPr id="625" name="CustomShape 3"/>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627" name="CustomShape 2"/>
          <p:cNvSpPr/>
          <p:nvPr/>
        </p:nvSpPr>
        <p:spPr>
          <a:xfrm>
            <a:off x="335520" y="1268280"/>
            <a:ext cx="106243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solidFill>
                <a:srgbClr val="000000"/>
              </a:solidFill>
              <a:latin typeface="Arial"/>
            </a:endParaRPr>
          </a:p>
        </p:txBody>
      </p:sp>
      <p:sp>
        <p:nvSpPr>
          <p:cNvPr id="628" name="CustomShape 3"/>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9" name="CustomShape 1"/>
          <p:cNvSpPr/>
          <p:nvPr/>
        </p:nvSpPr>
        <p:spPr>
          <a:xfrm>
            <a:off x="335520" y="4406760"/>
            <a:ext cx="10724400" cy="1333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en-US" sz="3000" spc="-1" strike="noStrike">
              <a:solidFill>
                <a:srgbClr val="000000"/>
              </a:solidFill>
              <a:latin typeface="Arial"/>
            </a:endParaRPr>
          </a:p>
        </p:txBody>
      </p:sp>
      <p:sp>
        <p:nvSpPr>
          <p:cNvPr id="630" name="CustomShape 2"/>
          <p:cNvSpPr/>
          <p:nvPr/>
        </p:nvSpPr>
        <p:spPr>
          <a:xfrm>
            <a:off x="335520" y="2906640"/>
            <a:ext cx="10724400" cy="147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1" name="CustomShape 1"/>
          <p:cNvSpPr/>
          <p:nvPr/>
        </p:nvSpPr>
        <p:spPr>
          <a:xfrm>
            <a:off x="335520" y="764640"/>
            <a:ext cx="10725840" cy="476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632" name="CustomShape 2"/>
          <p:cNvSpPr/>
          <p:nvPr/>
        </p:nvSpPr>
        <p:spPr>
          <a:xfrm>
            <a:off x="335520" y="1268640"/>
            <a:ext cx="10725840" cy="501336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2020 EU Commission report, MushR project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3" name="CustomShape 1"/>
          <p:cNvSpPr/>
          <p:nvPr/>
        </p:nvSpPr>
        <p:spPr>
          <a:xfrm>
            <a:off x="335520" y="4406760"/>
            <a:ext cx="10724400" cy="1333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Exercise E06</a:t>
            </a:r>
            <a:endParaRPr b="0" lang="en-US" sz="3000" spc="-1" strike="noStrike">
              <a:solidFill>
                <a:srgbClr val="000000"/>
              </a:solidFill>
              <a:latin typeface="Arial"/>
            </a:endParaRPr>
          </a:p>
        </p:txBody>
      </p:sp>
      <p:sp>
        <p:nvSpPr>
          <p:cNvPr id="634" name="CustomShape 2"/>
          <p:cNvSpPr/>
          <p:nvPr/>
        </p:nvSpPr>
        <p:spPr>
          <a:xfrm>
            <a:off x="335520" y="2906640"/>
            <a:ext cx="10724400" cy="147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5" name="CustomShape 1"/>
          <p:cNvSpPr/>
          <p:nvPr/>
        </p:nvSpPr>
        <p:spPr>
          <a:xfrm>
            <a:off x="335520" y="764640"/>
            <a:ext cx="10725840" cy="476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E06</a:t>
            </a:r>
            <a:endParaRPr b="0" lang="en-US" sz="2400" spc="-1" strike="noStrike">
              <a:solidFill>
                <a:srgbClr val="000000"/>
              </a:solidFill>
              <a:latin typeface="Arial"/>
            </a:endParaRPr>
          </a:p>
        </p:txBody>
      </p:sp>
      <p:sp>
        <p:nvSpPr>
          <p:cNvPr id="636" name="CustomShape 2"/>
          <p:cNvSpPr/>
          <p:nvPr/>
        </p:nvSpPr>
        <p:spPr>
          <a:xfrm>
            <a:off x="335520" y="1268280"/>
            <a:ext cx="10725840" cy="501336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Pick your favourite fruit or vegetable that you regularly buy from the grocery store.</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Compile all the information you can, including:</a:t>
            </a:r>
            <a:endParaRPr b="0" lang="en-US" sz="1800" spc="-1" strike="noStrike">
              <a:solidFill>
                <a:srgbClr val="000000"/>
              </a:solidFill>
              <a:latin typeface="Arial"/>
            </a:endParaRPr>
          </a:p>
          <a:p>
            <a:pPr lvl="1" marL="432000" indent="-215280" defTabSz="9144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solidFill>
                <a:srgbClr val="000000"/>
              </a:solidFill>
              <a:latin typeface="Arial"/>
            </a:endParaRPr>
          </a:p>
          <a:p>
            <a:pPr lvl="1" marL="432000" indent="-215280" defTabSz="9144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solidFill>
                <a:srgbClr val="000000"/>
              </a:solidFill>
              <a:latin typeface="Arial"/>
            </a:endParaRPr>
          </a:p>
          <a:p>
            <a:pPr lvl="1" marL="432000" indent="-215280" defTabSz="9144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a:t>
            </a:r>
            <a:r>
              <a:rPr b="0" lang="en-US" sz="1800" spc="-1" strike="noStrike" u="sng">
                <a:solidFill>
                  <a:srgbClr val="0000ff"/>
                </a:solidFill>
                <a:uFillTx/>
                <a:latin typeface="DejaVu Sans"/>
                <a:ea typeface="DejaVu Sans"/>
                <a:hlinkClick r:id="rId3"/>
              </a:rPr>
              <a:t> Nexus</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have created a Virtual Machine that might make this easier for you: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(Password: </a:t>
            </a:r>
            <a:r>
              <a:rPr b="0" lang="en-US" sz="1800" spc="-1" strike="noStrike">
                <a:solidFill>
                  <a:srgbClr val="000000"/>
                </a:solidFill>
                <a:latin typeface="DejaVu Sans Mono"/>
                <a:ea typeface="DejaVu Sans"/>
              </a:rPr>
              <a:t>5cnN59dzVEm5atc</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5"/>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Mushroom tutorial will also be available via </a:t>
            </a:r>
            <a:r>
              <a:rPr b="0" lang="en-US" sz="1800" spc="-1" strike="noStrike" u="sng">
                <a:solidFill>
                  <a:srgbClr val="0000ff"/>
                </a:solidFill>
                <a:uFillTx/>
                <a:latin typeface="DejaVu Sans"/>
                <a:ea typeface="DejaVu Sans"/>
                <a:hlinkClick r:id="rId6"/>
              </a:rPr>
              <a:t>Github</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exercise sheet.</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637" name="CustomShape 3"/>
          <p:cNvSpPr/>
          <p:nvPr/>
        </p:nvSpPr>
        <p:spPr>
          <a:xfrm>
            <a:off x="432720" y="1148040"/>
            <a:ext cx="10334880" cy="475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8" name="CustomShape 1"/>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639" name="CustomShape 2"/>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Assessment (LCA)</a:t>
            </a:r>
            <a:endParaRPr b="0" lang="en-US" sz="3000" spc="-1" strike="noStrike">
              <a:solidFill>
                <a:srgbClr val="000000"/>
              </a:solidFill>
              <a:latin typeface="Arial"/>
            </a:endParaRPr>
          </a:p>
        </p:txBody>
      </p:sp>
      <p:sp>
        <p:nvSpPr>
          <p:cNvPr id="291"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93"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294" name="CustomShape 3"/>
          <p:cNvSpPr/>
          <p:nvPr/>
        </p:nvSpPr>
        <p:spPr>
          <a:xfrm>
            <a:off x="865800" y="2859480"/>
            <a:ext cx="9910440" cy="146952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solidFill>
                <a:srgbClr val="000000"/>
              </a:solidFill>
              <a:latin typeface="Arial"/>
            </a:endParaRPr>
          </a:p>
        </p:txBody>
      </p:sp>
      <p:sp>
        <p:nvSpPr>
          <p:cNvPr id="295"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TotalTime>
  <Application>LibreOffice/7.6.2.1$Linux_X86_64 LibreOffice_project/60$Build-1</Application>
  <AppVersion>15.0000</AppVersion>
  <Words>6262</Words>
  <Paragraphs>827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2023-11-08T07:44:24Z</cp:lastPrinted>
  <dcterms:modified xsi:type="dcterms:W3CDTF">2023-11-08T07:43:38Z</dcterms:modified>
  <cp:revision>4177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76</vt:i4>
  </property>
</Properties>
</file>